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7" r:id="rId4"/>
    <p:sldId id="258" r:id="rId5"/>
    <p:sldId id="259" r:id="rId6"/>
    <p:sldId id="271" r:id="rId7"/>
    <p:sldId id="272" r:id="rId8"/>
    <p:sldId id="260" r:id="rId9"/>
    <p:sldId id="268" r:id="rId10"/>
    <p:sldId id="270" r:id="rId11"/>
    <p:sldId id="273" r:id="rId12"/>
    <p:sldId id="274" r:id="rId13"/>
    <p:sldId id="262" r:id="rId14"/>
    <p:sldId id="275" r:id="rId15"/>
    <p:sldId id="276" r:id="rId16"/>
    <p:sldId id="278" r:id="rId17"/>
    <p:sldId id="277" r:id="rId18"/>
    <p:sldId id="279" r:id="rId19"/>
    <p:sldId id="280" r:id="rId20"/>
    <p:sldId id="281" r:id="rId21"/>
    <p:sldId id="265" r:id="rId22"/>
    <p:sldId id="282" r:id="rId23"/>
    <p:sldId id="266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6" d="100"/>
          <a:sy n="96" d="100"/>
        </p:scale>
        <p:origin x="677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svg"/><Relationship Id="rId1" Type="http://schemas.openxmlformats.org/officeDocument/2006/relationships/image" Target="../media/image24.pn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svg"/><Relationship Id="rId1" Type="http://schemas.openxmlformats.org/officeDocument/2006/relationships/image" Target="../media/image2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8AF091-4CAF-476D-9068-416D82B3F2DD}" type="doc">
      <dgm:prSet loTypeId="urn:microsoft.com/office/officeart/2005/8/layout/vProcess5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AC4DF24-D240-46E1-A677-67A525E9C3FD}">
      <dgm:prSet/>
      <dgm:spPr/>
      <dgm:t>
        <a:bodyPr/>
        <a:lstStyle/>
        <a:p>
          <a:pPr>
            <a:defRPr cap="all"/>
          </a:pPr>
          <a:r>
            <a:rPr lang="en-US" dirty="0"/>
            <a:t>Dataset:</a:t>
          </a:r>
        </a:p>
      </dgm:t>
    </dgm:pt>
    <dgm:pt modelId="{A28A4044-DF13-4A42-944E-F8B9C5617AE1}" type="parTrans" cxnId="{29638C0D-E5EF-4B67-A6D6-27ADB801CE52}">
      <dgm:prSet/>
      <dgm:spPr/>
      <dgm:t>
        <a:bodyPr/>
        <a:lstStyle/>
        <a:p>
          <a:endParaRPr lang="en-US"/>
        </a:p>
      </dgm:t>
    </dgm:pt>
    <dgm:pt modelId="{1CC3CA65-4E82-47D2-ACD2-4D7A1DBD51D7}" type="sibTrans" cxnId="{29638C0D-E5EF-4B67-A6D6-27ADB801CE52}">
      <dgm:prSet/>
      <dgm:spPr/>
      <dgm:t>
        <a:bodyPr/>
        <a:lstStyle/>
        <a:p>
          <a:endParaRPr lang="en-US"/>
        </a:p>
      </dgm:t>
    </dgm:pt>
    <dgm:pt modelId="{F81D8326-0F5B-4C1C-B327-938A35A96C13}">
      <dgm:prSet/>
      <dgm:spPr/>
      <dgm:t>
        <a:bodyPr/>
        <a:lstStyle/>
        <a:p>
          <a:pPr>
            <a:defRPr cap="all"/>
          </a:pPr>
          <a:r>
            <a:rPr lang="en-US" dirty="0"/>
            <a:t>Concerned Variable: 'Revenue'</a:t>
          </a:r>
        </a:p>
      </dgm:t>
    </dgm:pt>
    <dgm:pt modelId="{39DD8B1E-40EA-4925-B77A-F0AB49690F14}" type="parTrans" cxnId="{CC8C1923-D257-4EDC-AEC2-BA1F0F168872}">
      <dgm:prSet/>
      <dgm:spPr/>
      <dgm:t>
        <a:bodyPr/>
        <a:lstStyle/>
        <a:p>
          <a:endParaRPr lang="en-US"/>
        </a:p>
      </dgm:t>
    </dgm:pt>
    <dgm:pt modelId="{3B21DA76-D106-4C35-923F-2DE8E5CCB4AB}" type="sibTrans" cxnId="{CC8C1923-D257-4EDC-AEC2-BA1F0F168872}">
      <dgm:prSet/>
      <dgm:spPr/>
      <dgm:t>
        <a:bodyPr/>
        <a:lstStyle/>
        <a:p>
          <a:endParaRPr lang="en-US"/>
        </a:p>
      </dgm:t>
    </dgm:pt>
    <dgm:pt modelId="{DB459E5B-8144-4691-ABDA-9BD31F511211}">
      <dgm:prSet/>
      <dgm:spPr/>
      <dgm:t>
        <a:bodyPr/>
        <a:lstStyle/>
        <a:p>
          <a:pPr>
            <a:defRPr cap="all"/>
          </a:pPr>
          <a:r>
            <a:rPr lang="en-US" dirty="0"/>
            <a:t>Goal:</a:t>
          </a:r>
        </a:p>
      </dgm:t>
    </dgm:pt>
    <dgm:pt modelId="{ED6151B6-4C5C-419B-B060-1FDACCF82D7D}" type="parTrans" cxnId="{B68244A7-610C-492A-A924-4AA1689DE01E}">
      <dgm:prSet/>
      <dgm:spPr/>
      <dgm:t>
        <a:bodyPr/>
        <a:lstStyle/>
        <a:p>
          <a:endParaRPr lang="en-US"/>
        </a:p>
      </dgm:t>
    </dgm:pt>
    <dgm:pt modelId="{6C8C95DC-ADBF-40B0-BD3D-AA34E146FBBF}" type="sibTrans" cxnId="{B68244A7-610C-492A-A924-4AA1689DE01E}">
      <dgm:prSet/>
      <dgm:spPr/>
      <dgm:t>
        <a:bodyPr/>
        <a:lstStyle/>
        <a:p>
          <a:endParaRPr lang="en-US"/>
        </a:p>
      </dgm:t>
    </dgm:pt>
    <dgm:pt modelId="{E6291302-91F5-42A4-B584-731A381A75DC}">
      <dgm:prSet/>
      <dgm:spPr/>
      <dgm:t>
        <a:bodyPr/>
        <a:lstStyle/>
        <a:p>
          <a:pPr>
            <a:defRPr cap="all"/>
          </a:pPr>
          <a:r>
            <a:rPr lang="en-US"/>
            <a:t>(</a:t>
          </a:r>
          <a:r>
            <a:rPr lang="en-US" dirty="0"/>
            <a:t>whether user made a purchase)</a:t>
          </a:r>
        </a:p>
      </dgm:t>
    </dgm:pt>
    <dgm:pt modelId="{9C678C84-190B-4B41-896E-118DC288AF6F}" type="parTrans" cxnId="{A849FE9F-80F9-4749-BFFB-BA7485E05DF0}">
      <dgm:prSet/>
      <dgm:spPr/>
      <dgm:t>
        <a:bodyPr/>
        <a:lstStyle/>
        <a:p>
          <a:endParaRPr lang="en-US"/>
        </a:p>
      </dgm:t>
    </dgm:pt>
    <dgm:pt modelId="{2BB6B69C-AF57-40B4-9DD3-C9652F7331D4}" type="sibTrans" cxnId="{A849FE9F-80F9-4749-BFFB-BA7485E05DF0}">
      <dgm:prSet/>
      <dgm:spPr/>
      <dgm:t>
        <a:bodyPr/>
        <a:lstStyle/>
        <a:p>
          <a:endParaRPr lang="en-US"/>
        </a:p>
      </dgm:t>
    </dgm:pt>
    <dgm:pt modelId="{7327A1E9-4108-457E-98B3-D145824626BE}">
      <dgm:prSet/>
      <dgm:spPr/>
      <dgm:t>
        <a:bodyPr/>
        <a:lstStyle/>
        <a:p>
          <a:pPr>
            <a:defRPr cap="all"/>
          </a:pPr>
          <a:r>
            <a:rPr lang="en-US" dirty="0"/>
            <a:t>~12,330 sessions on an e-commerce platform</a:t>
          </a:r>
        </a:p>
      </dgm:t>
    </dgm:pt>
    <dgm:pt modelId="{C1C5A502-47B0-4AEA-8D87-1D45BFC37016}" type="parTrans" cxnId="{17ADEE69-D823-4E30-9DD8-E76A46A41BAB}">
      <dgm:prSet/>
      <dgm:spPr/>
      <dgm:t>
        <a:bodyPr/>
        <a:lstStyle/>
        <a:p>
          <a:endParaRPr lang="en-US"/>
        </a:p>
      </dgm:t>
    </dgm:pt>
    <dgm:pt modelId="{16334B57-E478-42AD-93E5-0B2AA43CE285}" type="sibTrans" cxnId="{17ADEE69-D823-4E30-9DD8-E76A46A41BAB}">
      <dgm:prSet/>
      <dgm:spPr/>
      <dgm:t>
        <a:bodyPr/>
        <a:lstStyle/>
        <a:p>
          <a:endParaRPr lang="en-US"/>
        </a:p>
      </dgm:t>
    </dgm:pt>
    <dgm:pt modelId="{A2D1B606-7E4C-4B86-8FB8-4E07104AD2EC}">
      <dgm:prSet/>
      <dgm:spPr/>
      <dgm:t>
        <a:bodyPr/>
        <a:lstStyle/>
        <a:p>
          <a:pPr>
            <a:defRPr cap="all"/>
          </a:pPr>
          <a:r>
            <a:rPr lang="en-US" dirty="0"/>
            <a:t>15.5% (1,908)  of which were positive class samples ending with shopping.</a:t>
          </a:r>
        </a:p>
      </dgm:t>
    </dgm:pt>
    <dgm:pt modelId="{4C9122F5-0697-4C69-8C7E-271C6E04BCE1}" type="parTrans" cxnId="{CBE20454-55DC-44B9-9D84-ED1354361657}">
      <dgm:prSet/>
      <dgm:spPr/>
      <dgm:t>
        <a:bodyPr/>
        <a:lstStyle/>
        <a:p>
          <a:endParaRPr lang="en-US"/>
        </a:p>
      </dgm:t>
    </dgm:pt>
    <dgm:pt modelId="{9993B01E-3106-4748-8CD3-B159C00CC58C}" type="sibTrans" cxnId="{CBE20454-55DC-44B9-9D84-ED1354361657}">
      <dgm:prSet/>
      <dgm:spPr/>
      <dgm:t>
        <a:bodyPr/>
        <a:lstStyle/>
        <a:p>
          <a:endParaRPr lang="en-US"/>
        </a:p>
      </dgm:t>
    </dgm:pt>
    <dgm:pt modelId="{8DEAD9C0-535F-41B3-BB04-F2F714497CE9}">
      <dgm:prSet/>
      <dgm:spPr/>
      <dgm:t>
        <a:bodyPr/>
        <a:lstStyle/>
        <a:p>
          <a:pPr>
            <a:defRPr cap="all"/>
          </a:pPr>
          <a:r>
            <a:rPr lang="en-US"/>
            <a:t>Identify </a:t>
          </a:r>
          <a:r>
            <a:rPr lang="en-US" dirty="0"/>
            <a:t>key patterns associated with purchasing intention</a:t>
          </a:r>
        </a:p>
      </dgm:t>
    </dgm:pt>
    <dgm:pt modelId="{8116922B-5BF3-4385-B495-2B06FB3FB610}" type="parTrans" cxnId="{6AF0CC27-C56B-4BA0-BACC-36EAA0F07EE2}">
      <dgm:prSet/>
      <dgm:spPr/>
      <dgm:t>
        <a:bodyPr/>
        <a:lstStyle/>
        <a:p>
          <a:endParaRPr lang="en-US"/>
        </a:p>
      </dgm:t>
    </dgm:pt>
    <dgm:pt modelId="{14A78B20-DA06-43F5-A714-98CA4C911212}" type="sibTrans" cxnId="{6AF0CC27-C56B-4BA0-BACC-36EAA0F07EE2}">
      <dgm:prSet/>
      <dgm:spPr/>
      <dgm:t>
        <a:bodyPr/>
        <a:lstStyle/>
        <a:p>
          <a:endParaRPr lang="en-US"/>
        </a:p>
      </dgm:t>
    </dgm:pt>
    <dgm:pt modelId="{001DF67A-B483-49C8-BC7E-96CCC1737699}" type="pres">
      <dgm:prSet presAssocID="{828AF091-4CAF-476D-9068-416D82B3F2DD}" presName="outerComposite" presStyleCnt="0">
        <dgm:presLayoutVars>
          <dgm:chMax val="5"/>
          <dgm:dir/>
          <dgm:resizeHandles val="exact"/>
        </dgm:presLayoutVars>
      </dgm:prSet>
      <dgm:spPr/>
    </dgm:pt>
    <dgm:pt modelId="{B43B1D6A-5635-483E-A3AE-59DB3873C153}" type="pres">
      <dgm:prSet presAssocID="{828AF091-4CAF-476D-9068-416D82B3F2DD}" presName="dummyMaxCanvas" presStyleCnt="0">
        <dgm:presLayoutVars/>
      </dgm:prSet>
      <dgm:spPr/>
    </dgm:pt>
    <dgm:pt modelId="{4AEF624F-48F6-4DDE-8B90-A1349A783508}" type="pres">
      <dgm:prSet presAssocID="{828AF091-4CAF-476D-9068-416D82B3F2DD}" presName="ThreeNodes_1" presStyleLbl="node1" presStyleIdx="0" presStyleCnt="3">
        <dgm:presLayoutVars>
          <dgm:bulletEnabled val="1"/>
        </dgm:presLayoutVars>
      </dgm:prSet>
      <dgm:spPr/>
    </dgm:pt>
    <dgm:pt modelId="{B1D35A4A-BF71-4124-A90A-BD9B159079EA}" type="pres">
      <dgm:prSet presAssocID="{828AF091-4CAF-476D-9068-416D82B3F2DD}" presName="ThreeNodes_2" presStyleLbl="node1" presStyleIdx="1" presStyleCnt="3">
        <dgm:presLayoutVars>
          <dgm:bulletEnabled val="1"/>
        </dgm:presLayoutVars>
      </dgm:prSet>
      <dgm:spPr/>
    </dgm:pt>
    <dgm:pt modelId="{6F63B0C9-1C8F-4CFF-A1DE-87BCAED56CFE}" type="pres">
      <dgm:prSet presAssocID="{828AF091-4CAF-476D-9068-416D82B3F2DD}" presName="ThreeNodes_3" presStyleLbl="node1" presStyleIdx="2" presStyleCnt="3">
        <dgm:presLayoutVars>
          <dgm:bulletEnabled val="1"/>
        </dgm:presLayoutVars>
      </dgm:prSet>
      <dgm:spPr/>
    </dgm:pt>
    <dgm:pt modelId="{76A3570F-0674-45CD-9CD1-85E59FC6F5D4}" type="pres">
      <dgm:prSet presAssocID="{828AF091-4CAF-476D-9068-416D82B3F2DD}" presName="ThreeConn_1-2" presStyleLbl="fgAccFollowNode1" presStyleIdx="0" presStyleCnt="2">
        <dgm:presLayoutVars>
          <dgm:bulletEnabled val="1"/>
        </dgm:presLayoutVars>
      </dgm:prSet>
      <dgm:spPr/>
    </dgm:pt>
    <dgm:pt modelId="{07BB5B4B-ED5E-4F76-810F-77A590E7853C}" type="pres">
      <dgm:prSet presAssocID="{828AF091-4CAF-476D-9068-416D82B3F2DD}" presName="ThreeConn_2-3" presStyleLbl="fgAccFollowNode1" presStyleIdx="1" presStyleCnt="2">
        <dgm:presLayoutVars>
          <dgm:bulletEnabled val="1"/>
        </dgm:presLayoutVars>
      </dgm:prSet>
      <dgm:spPr/>
    </dgm:pt>
    <dgm:pt modelId="{C61C4E99-FCFC-453B-B202-0450D8DDCE73}" type="pres">
      <dgm:prSet presAssocID="{828AF091-4CAF-476D-9068-416D82B3F2DD}" presName="ThreeNodes_1_text" presStyleLbl="node1" presStyleIdx="2" presStyleCnt="3">
        <dgm:presLayoutVars>
          <dgm:bulletEnabled val="1"/>
        </dgm:presLayoutVars>
      </dgm:prSet>
      <dgm:spPr/>
    </dgm:pt>
    <dgm:pt modelId="{B4B231BF-AE3A-4280-A1A3-C67991054C11}" type="pres">
      <dgm:prSet presAssocID="{828AF091-4CAF-476D-9068-416D82B3F2DD}" presName="ThreeNodes_2_text" presStyleLbl="node1" presStyleIdx="2" presStyleCnt="3">
        <dgm:presLayoutVars>
          <dgm:bulletEnabled val="1"/>
        </dgm:presLayoutVars>
      </dgm:prSet>
      <dgm:spPr/>
    </dgm:pt>
    <dgm:pt modelId="{63EAE31D-A112-43E0-A66C-3E22D7207FAA}" type="pres">
      <dgm:prSet presAssocID="{828AF091-4CAF-476D-9068-416D82B3F2D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71DFBD08-D038-46D2-AF9E-5790D3A9BF5D}" type="presOf" srcId="{4AC4DF24-D240-46E1-A677-67A525E9C3FD}" destId="{C61C4E99-FCFC-453B-B202-0450D8DDCE73}" srcOrd="1" destOrd="0" presId="urn:microsoft.com/office/officeart/2005/8/layout/vProcess5"/>
    <dgm:cxn modelId="{790F9709-D984-4D07-8DE5-5DA059CA405C}" type="presOf" srcId="{DB459E5B-8144-4691-ABDA-9BD31F511211}" destId="{6F63B0C9-1C8F-4CFF-A1DE-87BCAED56CFE}" srcOrd="0" destOrd="0" presId="urn:microsoft.com/office/officeart/2005/8/layout/vProcess5"/>
    <dgm:cxn modelId="{29638C0D-E5EF-4B67-A6D6-27ADB801CE52}" srcId="{828AF091-4CAF-476D-9068-416D82B3F2DD}" destId="{4AC4DF24-D240-46E1-A677-67A525E9C3FD}" srcOrd="0" destOrd="0" parTransId="{A28A4044-DF13-4A42-944E-F8B9C5617AE1}" sibTransId="{1CC3CA65-4E82-47D2-ACD2-4D7A1DBD51D7}"/>
    <dgm:cxn modelId="{71DCF417-F214-421C-92AF-7FE0CC9ADCD8}" type="presOf" srcId="{7327A1E9-4108-457E-98B3-D145824626BE}" destId="{4AEF624F-48F6-4DDE-8B90-A1349A783508}" srcOrd="0" destOrd="1" presId="urn:microsoft.com/office/officeart/2005/8/layout/vProcess5"/>
    <dgm:cxn modelId="{CC8C1923-D257-4EDC-AEC2-BA1F0F168872}" srcId="{828AF091-4CAF-476D-9068-416D82B3F2DD}" destId="{F81D8326-0F5B-4C1C-B327-938A35A96C13}" srcOrd="1" destOrd="0" parTransId="{39DD8B1E-40EA-4925-B77A-F0AB49690F14}" sibTransId="{3B21DA76-D106-4C35-923F-2DE8E5CCB4AB}"/>
    <dgm:cxn modelId="{6AF0CC27-C56B-4BA0-BACC-36EAA0F07EE2}" srcId="{DB459E5B-8144-4691-ABDA-9BD31F511211}" destId="{8DEAD9C0-535F-41B3-BB04-F2F714497CE9}" srcOrd="0" destOrd="0" parTransId="{8116922B-5BF3-4385-B495-2B06FB3FB610}" sibTransId="{14A78B20-DA06-43F5-A714-98CA4C911212}"/>
    <dgm:cxn modelId="{6EEBD62B-9FD6-4117-AEFB-8CB97E52FE4D}" type="presOf" srcId="{828AF091-4CAF-476D-9068-416D82B3F2DD}" destId="{001DF67A-B483-49C8-BC7E-96CCC1737699}" srcOrd="0" destOrd="0" presId="urn:microsoft.com/office/officeart/2005/8/layout/vProcess5"/>
    <dgm:cxn modelId="{85A90735-7C70-40DA-91C8-1E5ED9A6624B}" type="presOf" srcId="{E6291302-91F5-42A4-B584-731A381A75DC}" destId="{B1D35A4A-BF71-4124-A90A-BD9B159079EA}" srcOrd="0" destOrd="1" presId="urn:microsoft.com/office/officeart/2005/8/layout/vProcess5"/>
    <dgm:cxn modelId="{5D153339-E316-4368-9F31-3D9F3857AE8F}" type="presOf" srcId="{A2D1B606-7E4C-4B86-8FB8-4E07104AD2EC}" destId="{C61C4E99-FCFC-453B-B202-0450D8DDCE73}" srcOrd="1" destOrd="2" presId="urn:microsoft.com/office/officeart/2005/8/layout/vProcess5"/>
    <dgm:cxn modelId="{DE572242-CA75-453B-99D5-B6B90CB3C6E3}" type="presOf" srcId="{8DEAD9C0-535F-41B3-BB04-F2F714497CE9}" destId="{6F63B0C9-1C8F-4CFF-A1DE-87BCAED56CFE}" srcOrd="0" destOrd="1" presId="urn:microsoft.com/office/officeart/2005/8/layout/vProcess5"/>
    <dgm:cxn modelId="{7436F743-DB94-434A-9D05-C8602D655DBD}" type="presOf" srcId="{E6291302-91F5-42A4-B584-731A381A75DC}" destId="{B4B231BF-AE3A-4280-A1A3-C67991054C11}" srcOrd="1" destOrd="1" presId="urn:microsoft.com/office/officeart/2005/8/layout/vProcess5"/>
    <dgm:cxn modelId="{17ADEE69-D823-4E30-9DD8-E76A46A41BAB}" srcId="{4AC4DF24-D240-46E1-A677-67A525E9C3FD}" destId="{7327A1E9-4108-457E-98B3-D145824626BE}" srcOrd="0" destOrd="0" parTransId="{C1C5A502-47B0-4AEA-8D87-1D45BFC37016}" sibTransId="{16334B57-E478-42AD-93E5-0B2AA43CE285}"/>
    <dgm:cxn modelId="{BC9FC44D-31A9-4315-8993-20234E44CBA2}" type="presOf" srcId="{7327A1E9-4108-457E-98B3-D145824626BE}" destId="{C61C4E99-FCFC-453B-B202-0450D8DDCE73}" srcOrd="1" destOrd="1" presId="urn:microsoft.com/office/officeart/2005/8/layout/vProcess5"/>
    <dgm:cxn modelId="{CBE20454-55DC-44B9-9D84-ED1354361657}" srcId="{4AC4DF24-D240-46E1-A677-67A525E9C3FD}" destId="{A2D1B606-7E4C-4B86-8FB8-4E07104AD2EC}" srcOrd="1" destOrd="0" parTransId="{4C9122F5-0697-4C69-8C7E-271C6E04BCE1}" sibTransId="{9993B01E-3106-4748-8CD3-B159C00CC58C}"/>
    <dgm:cxn modelId="{99A1E580-E720-4553-B2B2-BF89F88CCA6B}" type="presOf" srcId="{A2D1B606-7E4C-4B86-8FB8-4E07104AD2EC}" destId="{4AEF624F-48F6-4DDE-8B90-A1349A783508}" srcOrd="0" destOrd="2" presId="urn:microsoft.com/office/officeart/2005/8/layout/vProcess5"/>
    <dgm:cxn modelId="{C2C52087-1AFA-43F7-ACDF-17DD9936A2D2}" type="presOf" srcId="{4AC4DF24-D240-46E1-A677-67A525E9C3FD}" destId="{4AEF624F-48F6-4DDE-8B90-A1349A783508}" srcOrd="0" destOrd="0" presId="urn:microsoft.com/office/officeart/2005/8/layout/vProcess5"/>
    <dgm:cxn modelId="{3946C688-066B-4CB3-BE57-42B71E0FEF49}" type="presOf" srcId="{DB459E5B-8144-4691-ABDA-9BD31F511211}" destId="{63EAE31D-A112-43E0-A66C-3E22D7207FAA}" srcOrd="1" destOrd="0" presId="urn:microsoft.com/office/officeart/2005/8/layout/vProcess5"/>
    <dgm:cxn modelId="{A849FE9F-80F9-4749-BFFB-BA7485E05DF0}" srcId="{F81D8326-0F5B-4C1C-B327-938A35A96C13}" destId="{E6291302-91F5-42A4-B584-731A381A75DC}" srcOrd="0" destOrd="0" parTransId="{9C678C84-190B-4B41-896E-118DC288AF6F}" sibTransId="{2BB6B69C-AF57-40B4-9DD3-C9652F7331D4}"/>
    <dgm:cxn modelId="{B68244A7-610C-492A-A924-4AA1689DE01E}" srcId="{828AF091-4CAF-476D-9068-416D82B3F2DD}" destId="{DB459E5B-8144-4691-ABDA-9BD31F511211}" srcOrd="2" destOrd="0" parTransId="{ED6151B6-4C5C-419B-B060-1FDACCF82D7D}" sibTransId="{6C8C95DC-ADBF-40B0-BD3D-AA34E146FBBF}"/>
    <dgm:cxn modelId="{283E51B5-68A3-4DEA-8BC7-8E58A66D6E1B}" type="presOf" srcId="{3B21DA76-D106-4C35-923F-2DE8E5CCB4AB}" destId="{07BB5B4B-ED5E-4F76-810F-77A590E7853C}" srcOrd="0" destOrd="0" presId="urn:microsoft.com/office/officeart/2005/8/layout/vProcess5"/>
    <dgm:cxn modelId="{3B5938D7-90DD-4EE4-B8FE-E3DE76D185C6}" type="presOf" srcId="{8DEAD9C0-535F-41B3-BB04-F2F714497CE9}" destId="{63EAE31D-A112-43E0-A66C-3E22D7207FAA}" srcOrd="1" destOrd="1" presId="urn:microsoft.com/office/officeart/2005/8/layout/vProcess5"/>
    <dgm:cxn modelId="{8F6F90DA-65BE-4F22-B3AA-5C73EC110224}" type="presOf" srcId="{F81D8326-0F5B-4C1C-B327-938A35A96C13}" destId="{B1D35A4A-BF71-4124-A90A-BD9B159079EA}" srcOrd="0" destOrd="0" presId="urn:microsoft.com/office/officeart/2005/8/layout/vProcess5"/>
    <dgm:cxn modelId="{732B61EE-AE28-4C74-B5EE-0D430EC96639}" type="presOf" srcId="{F81D8326-0F5B-4C1C-B327-938A35A96C13}" destId="{B4B231BF-AE3A-4280-A1A3-C67991054C11}" srcOrd="1" destOrd="0" presId="urn:microsoft.com/office/officeart/2005/8/layout/vProcess5"/>
    <dgm:cxn modelId="{81743DEF-7398-457F-9F26-FC85C786C64D}" type="presOf" srcId="{1CC3CA65-4E82-47D2-ACD2-4D7A1DBD51D7}" destId="{76A3570F-0674-45CD-9CD1-85E59FC6F5D4}" srcOrd="0" destOrd="0" presId="urn:microsoft.com/office/officeart/2005/8/layout/vProcess5"/>
    <dgm:cxn modelId="{55F5AE25-15EB-4FD4-84CC-4645B7D881AC}" type="presParOf" srcId="{001DF67A-B483-49C8-BC7E-96CCC1737699}" destId="{B43B1D6A-5635-483E-A3AE-59DB3873C153}" srcOrd="0" destOrd="0" presId="urn:microsoft.com/office/officeart/2005/8/layout/vProcess5"/>
    <dgm:cxn modelId="{9BF307CD-94CC-4B8D-AC36-863D4680222D}" type="presParOf" srcId="{001DF67A-B483-49C8-BC7E-96CCC1737699}" destId="{4AEF624F-48F6-4DDE-8B90-A1349A783508}" srcOrd="1" destOrd="0" presId="urn:microsoft.com/office/officeart/2005/8/layout/vProcess5"/>
    <dgm:cxn modelId="{F21CA439-2373-4CF6-BDE7-87BF9A835259}" type="presParOf" srcId="{001DF67A-B483-49C8-BC7E-96CCC1737699}" destId="{B1D35A4A-BF71-4124-A90A-BD9B159079EA}" srcOrd="2" destOrd="0" presId="urn:microsoft.com/office/officeart/2005/8/layout/vProcess5"/>
    <dgm:cxn modelId="{7582BEB3-F771-4212-A56B-1A7F6D9CE321}" type="presParOf" srcId="{001DF67A-B483-49C8-BC7E-96CCC1737699}" destId="{6F63B0C9-1C8F-4CFF-A1DE-87BCAED56CFE}" srcOrd="3" destOrd="0" presId="urn:microsoft.com/office/officeart/2005/8/layout/vProcess5"/>
    <dgm:cxn modelId="{225F10CF-C271-4EA8-9649-9D0F501D9A9D}" type="presParOf" srcId="{001DF67A-B483-49C8-BC7E-96CCC1737699}" destId="{76A3570F-0674-45CD-9CD1-85E59FC6F5D4}" srcOrd="4" destOrd="0" presId="urn:microsoft.com/office/officeart/2005/8/layout/vProcess5"/>
    <dgm:cxn modelId="{378A9A12-CC36-4003-B15A-E74117FA6768}" type="presParOf" srcId="{001DF67A-B483-49C8-BC7E-96CCC1737699}" destId="{07BB5B4B-ED5E-4F76-810F-77A590E7853C}" srcOrd="5" destOrd="0" presId="urn:microsoft.com/office/officeart/2005/8/layout/vProcess5"/>
    <dgm:cxn modelId="{873D4AF7-E28A-4AFE-A835-98AAC4C6E9B7}" type="presParOf" srcId="{001DF67A-B483-49C8-BC7E-96CCC1737699}" destId="{C61C4E99-FCFC-453B-B202-0450D8DDCE73}" srcOrd="6" destOrd="0" presId="urn:microsoft.com/office/officeart/2005/8/layout/vProcess5"/>
    <dgm:cxn modelId="{9DF8F984-1CF5-4CAE-B246-01FD4E836DB8}" type="presParOf" srcId="{001DF67A-B483-49C8-BC7E-96CCC1737699}" destId="{B4B231BF-AE3A-4280-A1A3-C67991054C11}" srcOrd="7" destOrd="0" presId="urn:microsoft.com/office/officeart/2005/8/layout/vProcess5"/>
    <dgm:cxn modelId="{7A0D13EA-6537-4393-8323-2E39A8DD97EB}" type="presParOf" srcId="{001DF67A-B483-49C8-BC7E-96CCC1737699}" destId="{63EAE31D-A112-43E0-A66C-3E22D7207FAA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27963E-B9A6-4D54-9F85-49CFAEE59A60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7516667-C72E-4F40-B08E-EFCAD1A0C019}">
      <dgm:prSet/>
      <dgm:spPr/>
      <dgm:t>
        <a:bodyPr/>
        <a:lstStyle/>
        <a:p>
          <a:r>
            <a:rPr lang="en-US" dirty="0"/>
            <a:t>Strong Correlations:</a:t>
          </a:r>
        </a:p>
      </dgm:t>
    </dgm:pt>
    <dgm:pt modelId="{1649CF8E-4FA7-46DA-86B1-C1532DADA1AF}" type="parTrans" cxnId="{F686CB8D-966B-4506-8810-90186E2C4BE1}">
      <dgm:prSet/>
      <dgm:spPr/>
      <dgm:t>
        <a:bodyPr/>
        <a:lstStyle/>
        <a:p>
          <a:endParaRPr lang="en-US"/>
        </a:p>
      </dgm:t>
    </dgm:pt>
    <dgm:pt modelId="{5107529F-361D-4A11-BFAB-0BBA9BF6572A}" type="sibTrans" cxnId="{F686CB8D-966B-4506-8810-90186E2C4BE1}">
      <dgm:prSet/>
      <dgm:spPr/>
      <dgm:t>
        <a:bodyPr/>
        <a:lstStyle/>
        <a:p>
          <a:endParaRPr lang="en-US"/>
        </a:p>
      </dgm:t>
    </dgm:pt>
    <dgm:pt modelId="{BF3AEC73-A249-4D27-912C-A702E1A78680}">
      <dgm:prSet/>
      <dgm:spPr/>
      <dgm:t>
        <a:bodyPr/>
        <a:lstStyle/>
        <a:p>
          <a:r>
            <a:rPr lang="en-US" dirty="0"/>
            <a:t>Moderate Correlations:</a:t>
          </a:r>
        </a:p>
      </dgm:t>
    </dgm:pt>
    <dgm:pt modelId="{38CF4947-E9E5-4B6C-B629-3B2DFA9A491B}" type="parTrans" cxnId="{1C90638F-7D1C-4C9F-83F4-5EFA3CD187A0}">
      <dgm:prSet/>
      <dgm:spPr/>
      <dgm:t>
        <a:bodyPr/>
        <a:lstStyle/>
        <a:p>
          <a:endParaRPr lang="en-US"/>
        </a:p>
      </dgm:t>
    </dgm:pt>
    <dgm:pt modelId="{A6612016-BA69-4EA9-805C-34684FE408FE}" type="sibTrans" cxnId="{1C90638F-7D1C-4C9F-83F4-5EFA3CD187A0}">
      <dgm:prSet/>
      <dgm:spPr/>
      <dgm:t>
        <a:bodyPr/>
        <a:lstStyle/>
        <a:p>
          <a:endParaRPr lang="en-US"/>
        </a:p>
      </dgm:t>
    </dgm:pt>
    <dgm:pt modelId="{5DACDC4A-C013-42CB-B9CE-5DEB49C62F67}">
      <dgm:prSet/>
      <dgm:spPr/>
      <dgm:t>
        <a:bodyPr/>
        <a:lstStyle/>
        <a:p>
          <a:r>
            <a:rPr lang="en-US" dirty="0" err="1"/>
            <a:t>PageValues</a:t>
          </a:r>
          <a:endParaRPr lang="en-US" dirty="0"/>
        </a:p>
      </dgm:t>
    </dgm:pt>
    <dgm:pt modelId="{5670060B-5FE5-4B01-8C87-C3F89B84CD0D}" type="parTrans" cxnId="{9DFA30D6-F68E-4E74-82E9-17E8F40153C5}">
      <dgm:prSet/>
      <dgm:spPr/>
      <dgm:t>
        <a:bodyPr/>
        <a:lstStyle/>
        <a:p>
          <a:endParaRPr lang="en-US"/>
        </a:p>
      </dgm:t>
    </dgm:pt>
    <dgm:pt modelId="{FBD14B06-91CD-49C3-8B54-6A9CD740EBD9}" type="sibTrans" cxnId="{9DFA30D6-F68E-4E74-82E9-17E8F40153C5}">
      <dgm:prSet/>
      <dgm:spPr/>
      <dgm:t>
        <a:bodyPr/>
        <a:lstStyle/>
        <a:p>
          <a:endParaRPr lang="en-US"/>
        </a:p>
      </dgm:t>
    </dgm:pt>
    <dgm:pt modelId="{7302FDA4-F1EB-428D-93E5-185289BE0F2C}">
      <dgm:prSet/>
      <dgm:spPr/>
      <dgm:t>
        <a:bodyPr/>
        <a:lstStyle/>
        <a:p>
          <a:r>
            <a:rPr lang="en-US"/>
            <a:t>Cross Pages: Informational, Administrative &amp; Product</a:t>
          </a:r>
        </a:p>
      </dgm:t>
    </dgm:pt>
    <dgm:pt modelId="{DC4A13CB-1AFF-48F2-9109-FC4D1270972A}" type="parTrans" cxnId="{F698616A-FA4A-42DA-9399-38C461E2EDCC}">
      <dgm:prSet/>
      <dgm:spPr/>
      <dgm:t>
        <a:bodyPr/>
        <a:lstStyle/>
        <a:p>
          <a:endParaRPr lang="en-US"/>
        </a:p>
      </dgm:t>
    </dgm:pt>
    <dgm:pt modelId="{62BB3EC9-E084-4D70-A876-16E882C9F766}" type="sibTrans" cxnId="{F698616A-FA4A-42DA-9399-38C461E2EDCC}">
      <dgm:prSet/>
      <dgm:spPr/>
      <dgm:t>
        <a:bodyPr/>
        <a:lstStyle/>
        <a:p>
          <a:endParaRPr lang="en-US"/>
        </a:p>
      </dgm:t>
    </dgm:pt>
    <dgm:pt modelId="{615D9E54-0468-4357-A7D6-604586A64D9B}">
      <dgm:prSet/>
      <dgm:spPr/>
      <dgm:t>
        <a:bodyPr/>
        <a:lstStyle/>
        <a:p>
          <a:r>
            <a:rPr lang="en-US" dirty="0"/>
            <a:t>Weak Correlation:</a:t>
          </a:r>
        </a:p>
      </dgm:t>
    </dgm:pt>
    <dgm:pt modelId="{BCD1BC64-8A6A-441E-88E6-DA1D66676EA5}" type="parTrans" cxnId="{0B3CC87B-D327-408A-8008-66CAA2567CC0}">
      <dgm:prSet/>
      <dgm:spPr/>
      <dgm:t>
        <a:bodyPr/>
        <a:lstStyle/>
        <a:p>
          <a:endParaRPr lang="en-US"/>
        </a:p>
      </dgm:t>
    </dgm:pt>
    <dgm:pt modelId="{0B16BE12-6A37-4010-950C-0CAE42D97CA8}" type="sibTrans" cxnId="{0B3CC87B-D327-408A-8008-66CAA2567CC0}">
      <dgm:prSet/>
      <dgm:spPr/>
      <dgm:t>
        <a:bodyPr/>
        <a:lstStyle/>
        <a:p>
          <a:endParaRPr lang="en-US"/>
        </a:p>
      </dgm:t>
    </dgm:pt>
    <dgm:pt modelId="{3719EED3-2D9F-42FE-BE5C-C1CBDB2B3DDD}">
      <dgm:prSet/>
      <dgm:spPr/>
      <dgm:t>
        <a:bodyPr/>
        <a:lstStyle/>
        <a:p>
          <a:r>
            <a:rPr lang="en-US"/>
            <a:t>ExitRates</a:t>
          </a:r>
        </a:p>
      </dgm:t>
    </dgm:pt>
    <dgm:pt modelId="{7C187BCD-8C58-41E5-9E69-0C70188B38C6}" type="parTrans" cxnId="{3FA44902-7CFD-4BEC-AD4E-4FD8C01F2B87}">
      <dgm:prSet/>
      <dgm:spPr/>
      <dgm:t>
        <a:bodyPr/>
        <a:lstStyle/>
        <a:p>
          <a:endParaRPr lang="en-US"/>
        </a:p>
      </dgm:t>
    </dgm:pt>
    <dgm:pt modelId="{1762BE74-FFEA-46B1-A216-F41967A61CBC}" type="sibTrans" cxnId="{3FA44902-7CFD-4BEC-AD4E-4FD8C01F2B87}">
      <dgm:prSet/>
      <dgm:spPr/>
      <dgm:t>
        <a:bodyPr/>
        <a:lstStyle/>
        <a:p>
          <a:endParaRPr lang="en-US"/>
        </a:p>
      </dgm:t>
    </dgm:pt>
    <dgm:pt modelId="{6EB5701B-14A2-4307-8AFB-1C8CE2F434A2}">
      <dgm:prSet/>
      <dgm:spPr/>
      <dgm:t>
        <a:bodyPr/>
        <a:lstStyle/>
        <a:p>
          <a:r>
            <a:rPr lang="en-US" dirty="0" err="1"/>
            <a:t>ProductRelated</a:t>
          </a:r>
          <a:r>
            <a:rPr lang="en-US" dirty="0"/>
            <a:t> &amp; Duration</a:t>
          </a:r>
        </a:p>
      </dgm:t>
    </dgm:pt>
    <dgm:pt modelId="{388A23C0-C27B-4ABB-B693-AA7554E1D210}" type="parTrans" cxnId="{E36E3BA6-0EB4-42C4-8765-09624A48E2A6}">
      <dgm:prSet/>
      <dgm:spPr/>
      <dgm:t>
        <a:bodyPr/>
        <a:lstStyle/>
        <a:p>
          <a:endParaRPr lang="en-US"/>
        </a:p>
      </dgm:t>
    </dgm:pt>
    <dgm:pt modelId="{C871A9D2-793C-48B4-AB1C-8685D418CF93}" type="sibTrans" cxnId="{E36E3BA6-0EB4-42C4-8765-09624A48E2A6}">
      <dgm:prSet/>
      <dgm:spPr/>
      <dgm:t>
        <a:bodyPr/>
        <a:lstStyle/>
        <a:p>
          <a:endParaRPr lang="en-US"/>
        </a:p>
      </dgm:t>
    </dgm:pt>
    <dgm:pt modelId="{4DFD3A91-E257-4BD4-A398-8047016DC942}">
      <dgm:prSet/>
      <dgm:spPr/>
      <dgm:t>
        <a:bodyPr/>
        <a:lstStyle/>
        <a:p>
          <a:r>
            <a:rPr lang="en-US"/>
            <a:t>Administrative &amp; Duration</a:t>
          </a:r>
        </a:p>
      </dgm:t>
    </dgm:pt>
    <dgm:pt modelId="{354B5D66-899B-4314-9390-4E38CBF18B75}" type="parTrans" cxnId="{8CA64E28-2070-4536-B2F3-030AA7949447}">
      <dgm:prSet/>
      <dgm:spPr/>
      <dgm:t>
        <a:bodyPr/>
        <a:lstStyle/>
        <a:p>
          <a:endParaRPr lang="en-US"/>
        </a:p>
      </dgm:t>
    </dgm:pt>
    <dgm:pt modelId="{0F515E5D-7800-4FD4-BD93-69B1F419A418}" type="sibTrans" cxnId="{8CA64E28-2070-4536-B2F3-030AA7949447}">
      <dgm:prSet/>
      <dgm:spPr/>
      <dgm:t>
        <a:bodyPr/>
        <a:lstStyle/>
        <a:p>
          <a:endParaRPr lang="en-US"/>
        </a:p>
      </dgm:t>
    </dgm:pt>
    <dgm:pt modelId="{CD3FAAC6-F33E-4750-B4DD-8CD58084007D}">
      <dgm:prSet/>
      <dgm:spPr/>
      <dgm:t>
        <a:bodyPr/>
        <a:lstStyle/>
        <a:p>
          <a:r>
            <a:rPr lang="en-US"/>
            <a:t>BounceRates</a:t>
          </a:r>
        </a:p>
      </dgm:t>
    </dgm:pt>
    <dgm:pt modelId="{4AF3B238-C1F1-444E-8AED-56EC7488FF7E}" type="parTrans" cxnId="{EA7CDB29-7CAE-4D5E-BBE4-EA71D58B02AE}">
      <dgm:prSet/>
      <dgm:spPr/>
      <dgm:t>
        <a:bodyPr/>
        <a:lstStyle/>
        <a:p>
          <a:endParaRPr lang="en-US"/>
        </a:p>
      </dgm:t>
    </dgm:pt>
    <dgm:pt modelId="{0E13DEEB-FDDD-4864-B201-0718913A9A37}" type="sibTrans" cxnId="{EA7CDB29-7CAE-4D5E-BBE4-EA71D58B02AE}">
      <dgm:prSet/>
      <dgm:spPr/>
      <dgm:t>
        <a:bodyPr/>
        <a:lstStyle/>
        <a:p>
          <a:endParaRPr lang="en-US"/>
        </a:p>
      </dgm:t>
    </dgm:pt>
    <dgm:pt modelId="{92E4E725-9759-48ED-BB3D-AD11D73C60E5}" type="pres">
      <dgm:prSet presAssocID="{E427963E-B9A6-4D54-9F85-49CFAEE59A60}" presName="Name0" presStyleCnt="0">
        <dgm:presLayoutVars>
          <dgm:dir/>
          <dgm:animLvl val="lvl"/>
          <dgm:resizeHandles val="exact"/>
        </dgm:presLayoutVars>
      </dgm:prSet>
      <dgm:spPr/>
    </dgm:pt>
    <dgm:pt modelId="{C783F08A-2880-4500-9DA5-E73207143B87}" type="pres">
      <dgm:prSet presAssocID="{67516667-C72E-4F40-B08E-EFCAD1A0C019}" presName="linNode" presStyleCnt="0"/>
      <dgm:spPr/>
    </dgm:pt>
    <dgm:pt modelId="{584C6AFE-02E7-49B1-A349-0AE3664C9094}" type="pres">
      <dgm:prSet presAssocID="{67516667-C72E-4F40-B08E-EFCAD1A0C019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F9716595-A323-41EA-87EA-A064CF3B23AE}" type="pres">
      <dgm:prSet presAssocID="{67516667-C72E-4F40-B08E-EFCAD1A0C019}" presName="descendantText" presStyleLbl="alignAccFollowNode1" presStyleIdx="0" presStyleCnt="3">
        <dgm:presLayoutVars>
          <dgm:bulletEnabled val="1"/>
        </dgm:presLayoutVars>
      </dgm:prSet>
      <dgm:spPr/>
    </dgm:pt>
    <dgm:pt modelId="{BC727137-8DDC-4EB1-B961-6BC23B1C3C59}" type="pres">
      <dgm:prSet presAssocID="{5107529F-361D-4A11-BFAB-0BBA9BF6572A}" presName="sp" presStyleCnt="0"/>
      <dgm:spPr/>
    </dgm:pt>
    <dgm:pt modelId="{A25A33A3-43EB-4365-BEFC-9B01DAD14E7A}" type="pres">
      <dgm:prSet presAssocID="{BF3AEC73-A249-4D27-912C-A702E1A78680}" presName="linNode" presStyleCnt="0"/>
      <dgm:spPr/>
    </dgm:pt>
    <dgm:pt modelId="{FA3063B1-7F47-45ED-8357-C1D248260C3A}" type="pres">
      <dgm:prSet presAssocID="{BF3AEC73-A249-4D27-912C-A702E1A78680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2AAB9B76-72EA-4C92-86A4-CF3D7703A131}" type="pres">
      <dgm:prSet presAssocID="{BF3AEC73-A249-4D27-912C-A702E1A78680}" presName="descendantText" presStyleLbl="alignAccFollowNode1" presStyleIdx="1" presStyleCnt="3">
        <dgm:presLayoutVars>
          <dgm:bulletEnabled val="1"/>
        </dgm:presLayoutVars>
      </dgm:prSet>
      <dgm:spPr/>
    </dgm:pt>
    <dgm:pt modelId="{9C4833EA-5392-4D11-A668-D188089C60BB}" type="pres">
      <dgm:prSet presAssocID="{A6612016-BA69-4EA9-805C-34684FE408FE}" presName="sp" presStyleCnt="0"/>
      <dgm:spPr/>
    </dgm:pt>
    <dgm:pt modelId="{86DF05F8-623B-44FB-AE01-FA4A967A66A0}" type="pres">
      <dgm:prSet presAssocID="{615D9E54-0468-4357-A7D6-604586A64D9B}" presName="linNode" presStyleCnt="0"/>
      <dgm:spPr/>
    </dgm:pt>
    <dgm:pt modelId="{B88253D0-5D49-4FC9-901E-996705B48797}" type="pres">
      <dgm:prSet presAssocID="{615D9E54-0468-4357-A7D6-604586A64D9B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EC0C005D-0D16-4F8A-895A-7D401B6FD0C6}" type="pres">
      <dgm:prSet presAssocID="{615D9E54-0468-4357-A7D6-604586A64D9B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3FA44902-7CFD-4BEC-AD4E-4FD8C01F2B87}" srcId="{615D9E54-0468-4357-A7D6-604586A64D9B}" destId="{3719EED3-2D9F-42FE-BE5C-C1CBDB2B3DDD}" srcOrd="0" destOrd="0" parTransId="{7C187BCD-8C58-41E5-9E69-0C70188B38C6}" sibTransId="{1762BE74-FFEA-46B1-A216-F41967A61CBC}"/>
    <dgm:cxn modelId="{F707D60C-9935-4FF5-936A-E2B2C5581537}" type="presOf" srcId="{4DFD3A91-E257-4BD4-A398-8047016DC942}" destId="{2AAB9B76-72EA-4C92-86A4-CF3D7703A131}" srcOrd="0" destOrd="1" presId="urn:microsoft.com/office/officeart/2005/8/layout/vList5"/>
    <dgm:cxn modelId="{8CA64E28-2070-4536-B2F3-030AA7949447}" srcId="{BF3AEC73-A249-4D27-912C-A702E1A78680}" destId="{4DFD3A91-E257-4BD4-A398-8047016DC942}" srcOrd="1" destOrd="0" parTransId="{354B5D66-899B-4314-9390-4E38CBF18B75}" sibTransId="{0F515E5D-7800-4FD4-BD93-69B1F419A418}"/>
    <dgm:cxn modelId="{EA7CDB29-7CAE-4D5E-BBE4-EA71D58B02AE}" srcId="{615D9E54-0468-4357-A7D6-604586A64D9B}" destId="{CD3FAAC6-F33E-4750-B4DD-8CD58084007D}" srcOrd="1" destOrd="0" parTransId="{4AF3B238-C1F1-444E-8AED-56EC7488FF7E}" sibTransId="{0E13DEEB-FDDD-4864-B201-0718913A9A37}"/>
    <dgm:cxn modelId="{F698616A-FA4A-42DA-9399-38C461E2EDCC}" srcId="{BF3AEC73-A249-4D27-912C-A702E1A78680}" destId="{7302FDA4-F1EB-428D-93E5-185289BE0F2C}" srcOrd="2" destOrd="0" parTransId="{DC4A13CB-1AFF-48F2-9109-FC4D1270972A}" sibTransId="{62BB3EC9-E084-4D70-A876-16E882C9F766}"/>
    <dgm:cxn modelId="{17358650-C5BC-408A-88C7-8DEBAC2EE2C2}" type="presOf" srcId="{615D9E54-0468-4357-A7D6-604586A64D9B}" destId="{B88253D0-5D49-4FC9-901E-996705B48797}" srcOrd="0" destOrd="0" presId="urn:microsoft.com/office/officeart/2005/8/layout/vList5"/>
    <dgm:cxn modelId="{0B3CC87B-D327-408A-8008-66CAA2567CC0}" srcId="{E427963E-B9A6-4D54-9F85-49CFAEE59A60}" destId="{615D9E54-0468-4357-A7D6-604586A64D9B}" srcOrd="2" destOrd="0" parTransId="{BCD1BC64-8A6A-441E-88E6-DA1D66676EA5}" sibTransId="{0B16BE12-6A37-4010-950C-0CAE42D97CA8}"/>
    <dgm:cxn modelId="{A56F3E7F-BC15-4F40-B505-A2664D315864}" type="presOf" srcId="{BF3AEC73-A249-4D27-912C-A702E1A78680}" destId="{FA3063B1-7F47-45ED-8357-C1D248260C3A}" srcOrd="0" destOrd="0" presId="urn:microsoft.com/office/officeart/2005/8/layout/vList5"/>
    <dgm:cxn modelId="{F686CB8D-966B-4506-8810-90186E2C4BE1}" srcId="{E427963E-B9A6-4D54-9F85-49CFAEE59A60}" destId="{67516667-C72E-4F40-B08E-EFCAD1A0C019}" srcOrd="0" destOrd="0" parTransId="{1649CF8E-4FA7-46DA-86B1-C1532DADA1AF}" sibTransId="{5107529F-361D-4A11-BFAB-0BBA9BF6572A}"/>
    <dgm:cxn modelId="{1C90638F-7D1C-4C9F-83F4-5EFA3CD187A0}" srcId="{E427963E-B9A6-4D54-9F85-49CFAEE59A60}" destId="{BF3AEC73-A249-4D27-912C-A702E1A78680}" srcOrd="1" destOrd="0" parTransId="{38CF4947-E9E5-4B6C-B629-3B2DFA9A491B}" sibTransId="{A6612016-BA69-4EA9-805C-34684FE408FE}"/>
    <dgm:cxn modelId="{921E6C97-30F1-44B2-988E-BF331EE01418}" type="presOf" srcId="{7302FDA4-F1EB-428D-93E5-185289BE0F2C}" destId="{2AAB9B76-72EA-4C92-86A4-CF3D7703A131}" srcOrd="0" destOrd="2" presId="urn:microsoft.com/office/officeart/2005/8/layout/vList5"/>
    <dgm:cxn modelId="{028A3E9A-C43F-4ED8-A03A-FC2E65BB81F3}" type="presOf" srcId="{E427963E-B9A6-4D54-9F85-49CFAEE59A60}" destId="{92E4E725-9759-48ED-BB3D-AD11D73C60E5}" srcOrd="0" destOrd="0" presId="urn:microsoft.com/office/officeart/2005/8/layout/vList5"/>
    <dgm:cxn modelId="{E36E3BA6-0EB4-42C4-8765-09624A48E2A6}" srcId="{67516667-C72E-4F40-B08E-EFCAD1A0C019}" destId="{6EB5701B-14A2-4307-8AFB-1C8CE2F434A2}" srcOrd="0" destOrd="0" parTransId="{388A23C0-C27B-4ABB-B693-AA7554E1D210}" sibTransId="{C871A9D2-793C-48B4-AB1C-8685D418CF93}"/>
    <dgm:cxn modelId="{14E13FB2-C167-4C78-8FA4-D840E0B76620}" type="presOf" srcId="{3719EED3-2D9F-42FE-BE5C-C1CBDB2B3DDD}" destId="{EC0C005D-0D16-4F8A-895A-7D401B6FD0C6}" srcOrd="0" destOrd="0" presId="urn:microsoft.com/office/officeart/2005/8/layout/vList5"/>
    <dgm:cxn modelId="{9ED4FABF-2E26-4B1A-9DEB-FF42A559B572}" type="presOf" srcId="{6EB5701B-14A2-4307-8AFB-1C8CE2F434A2}" destId="{F9716595-A323-41EA-87EA-A064CF3B23AE}" srcOrd="0" destOrd="0" presId="urn:microsoft.com/office/officeart/2005/8/layout/vList5"/>
    <dgm:cxn modelId="{BD6483C2-812F-40FC-B847-34CF574F0ED1}" type="presOf" srcId="{67516667-C72E-4F40-B08E-EFCAD1A0C019}" destId="{584C6AFE-02E7-49B1-A349-0AE3664C9094}" srcOrd="0" destOrd="0" presId="urn:microsoft.com/office/officeart/2005/8/layout/vList5"/>
    <dgm:cxn modelId="{9DFA30D6-F68E-4E74-82E9-17E8F40153C5}" srcId="{BF3AEC73-A249-4D27-912C-A702E1A78680}" destId="{5DACDC4A-C013-42CB-B9CE-5DEB49C62F67}" srcOrd="0" destOrd="0" parTransId="{5670060B-5FE5-4B01-8C87-C3F89B84CD0D}" sibTransId="{FBD14B06-91CD-49C3-8B54-6A9CD740EBD9}"/>
    <dgm:cxn modelId="{0DB6A4D7-755B-4AC3-9E8B-84CC0C7458AD}" type="presOf" srcId="{CD3FAAC6-F33E-4750-B4DD-8CD58084007D}" destId="{EC0C005D-0D16-4F8A-895A-7D401B6FD0C6}" srcOrd="0" destOrd="1" presId="urn:microsoft.com/office/officeart/2005/8/layout/vList5"/>
    <dgm:cxn modelId="{4855E3F4-163A-4C8E-818F-5DABD2D9CB83}" type="presOf" srcId="{5DACDC4A-C013-42CB-B9CE-5DEB49C62F67}" destId="{2AAB9B76-72EA-4C92-86A4-CF3D7703A131}" srcOrd="0" destOrd="0" presId="urn:microsoft.com/office/officeart/2005/8/layout/vList5"/>
    <dgm:cxn modelId="{5BC5F684-5AD5-4DFF-815B-B43BE404AB90}" type="presParOf" srcId="{92E4E725-9759-48ED-BB3D-AD11D73C60E5}" destId="{C783F08A-2880-4500-9DA5-E73207143B87}" srcOrd="0" destOrd="0" presId="urn:microsoft.com/office/officeart/2005/8/layout/vList5"/>
    <dgm:cxn modelId="{90358BBD-531C-42AC-B5D6-093D0313C46A}" type="presParOf" srcId="{C783F08A-2880-4500-9DA5-E73207143B87}" destId="{584C6AFE-02E7-49B1-A349-0AE3664C9094}" srcOrd="0" destOrd="0" presId="urn:microsoft.com/office/officeart/2005/8/layout/vList5"/>
    <dgm:cxn modelId="{82B0A96D-7BAB-4456-82F0-F8A6B2F5FF71}" type="presParOf" srcId="{C783F08A-2880-4500-9DA5-E73207143B87}" destId="{F9716595-A323-41EA-87EA-A064CF3B23AE}" srcOrd="1" destOrd="0" presId="urn:microsoft.com/office/officeart/2005/8/layout/vList5"/>
    <dgm:cxn modelId="{9419074B-C1C4-4994-A87B-CD09C16EEA53}" type="presParOf" srcId="{92E4E725-9759-48ED-BB3D-AD11D73C60E5}" destId="{BC727137-8DDC-4EB1-B961-6BC23B1C3C59}" srcOrd="1" destOrd="0" presId="urn:microsoft.com/office/officeart/2005/8/layout/vList5"/>
    <dgm:cxn modelId="{8E7DFB14-F78A-4A67-B992-2DCBA4E9019D}" type="presParOf" srcId="{92E4E725-9759-48ED-BB3D-AD11D73C60E5}" destId="{A25A33A3-43EB-4365-BEFC-9B01DAD14E7A}" srcOrd="2" destOrd="0" presId="urn:microsoft.com/office/officeart/2005/8/layout/vList5"/>
    <dgm:cxn modelId="{D8B4CD03-518F-40F3-8A46-3B50225FF6A2}" type="presParOf" srcId="{A25A33A3-43EB-4365-BEFC-9B01DAD14E7A}" destId="{FA3063B1-7F47-45ED-8357-C1D248260C3A}" srcOrd="0" destOrd="0" presId="urn:microsoft.com/office/officeart/2005/8/layout/vList5"/>
    <dgm:cxn modelId="{A4F2FB88-A1E2-4BA8-B9AE-91F5A3CE096C}" type="presParOf" srcId="{A25A33A3-43EB-4365-BEFC-9B01DAD14E7A}" destId="{2AAB9B76-72EA-4C92-86A4-CF3D7703A131}" srcOrd="1" destOrd="0" presId="urn:microsoft.com/office/officeart/2005/8/layout/vList5"/>
    <dgm:cxn modelId="{DF41C371-B8BA-47C5-A4C8-7E0B6A3C4181}" type="presParOf" srcId="{92E4E725-9759-48ED-BB3D-AD11D73C60E5}" destId="{9C4833EA-5392-4D11-A668-D188089C60BB}" srcOrd="3" destOrd="0" presId="urn:microsoft.com/office/officeart/2005/8/layout/vList5"/>
    <dgm:cxn modelId="{95993F0A-4B3F-410C-B4FE-3F9B7458F0EA}" type="presParOf" srcId="{92E4E725-9759-48ED-BB3D-AD11D73C60E5}" destId="{86DF05F8-623B-44FB-AE01-FA4A967A66A0}" srcOrd="4" destOrd="0" presId="urn:microsoft.com/office/officeart/2005/8/layout/vList5"/>
    <dgm:cxn modelId="{5315878E-503C-4586-A958-4F52EAD00C61}" type="presParOf" srcId="{86DF05F8-623B-44FB-AE01-FA4A967A66A0}" destId="{B88253D0-5D49-4FC9-901E-996705B48797}" srcOrd="0" destOrd="0" presId="urn:microsoft.com/office/officeart/2005/8/layout/vList5"/>
    <dgm:cxn modelId="{B0F4067D-E811-4DF1-8FBF-23FC936FB127}" type="presParOf" srcId="{86DF05F8-623B-44FB-AE01-FA4A967A66A0}" destId="{EC0C005D-0D16-4F8A-895A-7D401B6FD0C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EAD77B2-07F2-46DD-B070-AB275F2A201F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55D4327-AA58-4BAF-96AA-D04FE782790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Questions</a:t>
          </a:r>
        </a:p>
      </dgm:t>
    </dgm:pt>
    <dgm:pt modelId="{CD083B20-C41B-448A-BAC6-CAEE12D5214B}" type="parTrans" cxnId="{CCF9F893-E9D4-49A5-BEE1-F291DF8FC49B}">
      <dgm:prSet/>
      <dgm:spPr/>
      <dgm:t>
        <a:bodyPr/>
        <a:lstStyle/>
        <a:p>
          <a:endParaRPr lang="en-US"/>
        </a:p>
      </dgm:t>
    </dgm:pt>
    <dgm:pt modelId="{5B5B6ED6-7657-4330-B6F8-4701F647970E}" type="sibTrans" cxnId="{CCF9F893-E9D4-49A5-BEE1-F291DF8FC49B}">
      <dgm:prSet/>
      <dgm:spPr/>
      <dgm:t>
        <a:bodyPr/>
        <a:lstStyle/>
        <a:p>
          <a:endParaRPr lang="en-US"/>
        </a:p>
      </dgm:t>
    </dgm:pt>
    <dgm:pt modelId="{6D60509B-AFD4-4F65-BD03-4108DC9BE2F9}" type="pres">
      <dgm:prSet presAssocID="{BEAD77B2-07F2-46DD-B070-AB275F2A201F}" presName="root" presStyleCnt="0">
        <dgm:presLayoutVars>
          <dgm:dir/>
          <dgm:resizeHandles val="exact"/>
        </dgm:presLayoutVars>
      </dgm:prSet>
      <dgm:spPr/>
    </dgm:pt>
    <dgm:pt modelId="{75290991-8C6A-43F4-AF2B-C1171A967B78}" type="pres">
      <dgm:prSet presAssocID="{855D4327-AA58-4BAF-96AA-D04FE7827901}" presName="compNode" presStyleCnt="0"/>
      <dgm:spPr/>
    </dgm:pt>
    <dgm:pt modelId="{7159CC9A-9145-4759-AAD2-4A9A365AE15B}" type="pres">
      <dgm:prSet presAssocID="{855D4327-AA58-4BAF-96AA-D04FE7827901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5B2297B0-A80C-48D4-952E-D3BEFBE594F1}" type="pres">
      <dgm:prSet presAssocID="{855D4327-AA58-4BAF-96AA-D04FE7827901}" presName="spaceRect" presStyleCnt="0"/>
      <dgm:spPr/>
    </dgm:pt>
    <dgm:pt modelId="{EB7FD738-6D43-42F7-8F03-D96144CE6EB9}" type="pres">
      <dgm:prSet presAssocID="{855D4327-AA58-4BAF-96AA-D04FE7827901}" presName="textRect" presStyleLbl="revTx" presStyleIdx="0" presStyleCnt="1">
        <dgm:presLayoutVars>
          <dgm:chMax val="1"/>
          <dgm:chPref val="1"/>
        </dgm:presLayoutVars>
      </dgm:prSet>
      <dgm:spPr/>
    </dgm:pt>
  </dgm:ptLst>
  <dgm:cxnLst>
    <dgm:cxn modelId="{213D1836-756E-4662-BB3F-6ED9C833C462}" type="presOf" srcId="{855D4327-AA58-4BAF-96AA-D04FE7827901}" destId="{EB7FD738-6D43-42F7-8F03-D96144CE6EB9}" srcOrd="0" destOrd="0" presId="urn:microsoft.com/office/officeart/2018/2/layout/IconLabelList"/>
    <dgm:cxn modelId="{CCF9F893-E9D4-49A5-BEE1-F291DF8FC49B}" srcId="{BEAD77B2-07F2-46DD-B070-AB275F2A201F}" destId="{855D4327-AA58-4BAF-96AA-D04FE7827901}" srcOrd="0" destOrd="0" parTransId="{CD083B20-C41B-448A-BAC6-CAEE12D5214B}" sibTransId="{5B5B6ED6-7657-4330-B6F8-4701F647970E}"/>
    <dgm:cxn modelId="{6A5C7EDE-DC3B-424B-8393-709BC9E56A66}" type="presOf" srcId="{BEAD77B2-07F2-46DD-B070-AB275F2A201F}" destId="{6D60509B-AFD4-4F65-BD03-4108DC9BE2F9}" srcOrd="0" destOrd="0" presId="urn:microsoft.com/office/officeart/2018/2/layout/IconLabelList"/>
    <dgm:cxn modelId="{7DAA4A8D-DAE4-465A-BDC2-CFE8CE3E9F40}" type="presParOf" srcId="{6D60509B-AFD4-4F65-BD03-4108DC9BE2F9}" destId="{75290991-8C6A-43F4-AF2B-C1171A967B78}" srcOrd="0" destOrd="0" presId="urn:microsoft.com/office/officeart/2018/2/layout/IconLabelList"/>
    <dgm:cxn modelId="{91789D8B-C454-4FC4-8FA1-AF11E1CA63C1}" type="presParOf" srcId="{75290991-8C6A-43F4-AF2B-C1171A967B78}" destId="{7159CC9A-9145-4759-AAD2-4A9A365AE15B}" srcOrd="0" destOrd="0" presId="urn:microsoft.com/office/officeart/2018/2/layout/IconLabelList"/>
    <dgm:cxn modelId="{0D0041F5-68E5-47B7-A4D6-D124E9AAFE18}" type="presParOf" srcId="{75290991-8C6A-43F4-AF2B-C1171A967B78}" destId="{5B2297B0-A80C-48D4-952E-D3BEFBE594F1}" srcOrd="1" destOrd="0" presId="urn:microsoft.com/office/officeart/2018/2/layout/IconLabelList"/>
    <dgm:cxn modelId="{E6174C66-DE58-489D-A06D-69DBCD08F12C}" type="presParOf" srcId="{75290991-8C6A-43F4-AF2B-C1171A967B78}" destId="{EB7FD738-6D43-42F7-8F03-D96144CE6EB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EF624F-48F6-4DDE-8B90-A1349A783508}">
      <dsp:nvSpPr>
        <dsp:cNvPr id="0" name=""/>
        <dsp:cNvSpPr/>
      </dsp:nvSpPr>
      <dsp:spPr>
        <a:xfrm>
          <a:off x="0" y="0"/>
          <a:ext cx="4172565" cy="14460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Dataset: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  <a:defRPr cap="all"/>
          </a:pPr>
          <a:r>
            <a:rPr lang="en-US" sz="1200" kern="1200" dirty="0"/>
            <a:t>~12,330 sessions on an e-commerce platform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  <a:defRPr cap="all"/>
          </a:pPr>
          <a:r>
            <a:rPr lang="en-US" sz="1200" kern="1200" dirty="0"/>
            <a:t>15.5% (1,908)  of which were positive class samples ending with shopping.</a:t>
          </a:r>
        </a:p>
      </dsp:txBody>
      <dsp:txXfrm>
        <a:off x="42353" y="42353"/>
        <a:ext cx="2612160" cy="1361348"/>
      </dsp:txXfrm>
    </dsp:sp>
    <dsp:sp modelId="{B1D35A4A-BF71-4124-A90A-BD9B159079EA}">
      <dsp:nvSpPr>
        <dsp:cNvPr id="0" name=""/>
        <dsp:cNvSpPr/>
      </dsp:nvSpPr>
      <dsp:spPr>
        <a:xfrm>
          <a:off x="368167" y="1687063"/>
          <a:ext cx="4172565" cy="14460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1555074"/>
                <a:satOff val="-8227"/>
                <a:lumOff val="-3137"/>
                <a:alphaOff val="0"/>
                <a:tint val="98000"/>
                <a:lumMod val="100000"/>
              </a:schemeClr>
            </a:gs>
            <a:gs pos="100000">
              <a:schemeClr val="accent2">
                <a:hueOff val="-1555074"/>
                <a:satOff val="-8227"/>
                <a:lumOff val="-3137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Concerned Variable: 'Revenue'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  <a:defRPr cap="all"/>
          </a:pPr>
          <a:r>
            <a:rPr lang="en-US" sz="1200" kern="1200"/>
            <a:t>(</a:t>
          </a:r>
          <a:r>
            <a:rPr lang="en-US" sz="1200" kern="1200" dirty="0"/>
            <a:t>whether user made a purchase)</a:t>
          </a:r>
        </a:p>
      </dsp:txBody>
      <dsp:txXfrm>
        <a:off x="410520" y="1729416"/>
        <a:ext cx="2779756" cy="1361348"/>
      </dsp:txXfrm>
    </dsp:sp>
    <dsp:sp modelId="{6F63B0C9-1C8F-4CFF-A1DE-87BCAED56CFE}">
      <dsp:nvSpPr>
        <dsp:cNvPr id="0" name=""/>
        <dsp:cNvSpPr/>
      </dsp:nvSpPr>
      <dsp:spPr>
        <a:xfrm>
          <a:off x="736334" y="3374127"/>
          <a:ext cx="4172565" cy="14460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3110148"/>
                <a:satOff val="-16453"/>
                <a:lumOff val="-6274"/>
                <a:alphaOff val="0"/>
                <a:tint val="98000"/>
                <a:lumMod val="100000"/>
              </a:schemeClr>
            </a:gs>
            <a:gs pos="100000">
              <a:schemeClr val="accent2">
                <a:hueOff val="-3110148"/>
                <a:satOff val="-16453"/>
                <a:lumOff val="-6274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Goal: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  <a:defRPr cap="all"/>
          </a:pPr>
          <a:r>
            <a:rPr lang="en-US" sz="1200" kern="1200"/>
            <a:t>Identify </a:t>
          </a:r>
          <a:r>
            <a:rPr lang="en-US" sz="1200" kern="1200" dirty="0"/>
            <a:t>key patterns associated with purchasing intention</a:t>
          </a:r>
        </a:p>
      </dsp:txBody>
      <dsp:txXfrm>
        <a:off x="778687" y="3416480"/>
        <a:ext cx="2779756" cy="1361348"/>
      </dsp:txXfrm>
    </dsp:sp>
    <dsp:sp modelId="{76A3570F-0674-45CD-9CD1-85E59FC6F5D4}">
      <dsp:nvSpPr>
        <dsp:cNvPr id="0" name=""/>
        <dsp:cNvSpPr/>
      </dsp:nvSpPr>
      <dsp:spPr>
        <a:xfrm>
          <a:off x="3232629" y="1096591"/>
          <a:ext cx="939935" cy="93993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3444114" y="1096591"/>
        <a:ext cx="516965" cy="707301"/>
      </dsp:txXfrm>
    </dsp:sp>
    <dsp:sp modelId="{07BB5B4B-ED5E-4F76-810F-77A590E7853C}">
      <dsp:nvSpPr>
        <dsp:cNvPr id="0" name=""/>
        <dsp:cNvSpPr/>
      </dsp:nvSpPr>
      <dsp:spPr>
        <a:xfrm>
          <a:off x="3600797" y="2774014"/>
          <a:ext cx="939935" cy="93993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3871361"/>
            <a:satOff val="-19132"/>
            <a:lumOff val="-1925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3871361"/>
              <a:satOff val="-19132"/>
              <a:lumOff val="-192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3812282" y="2774014"/>
        <a:ext cx="516965" cy="7073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16595-A323-41EA-87EA-A064CF3B23AE}">
      <dsp:nvSpPr>
        <dsp:cNvPr id="0" name=""/>
        <dsp:cNvSpPr/>
      </dsp:nvSpPr>
      <dsp:spPr>
        <a:xfrm rot="5400000">
          <a:off x="1378403" y="-247626"/>
          <a:ext cx="1024091" cy="1779246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 err="1"/>
            <a:t>ProductRelated</a:t>
          </a:r>
          <a:r>
            <a:rPr lang="en-US" sz="1100" kern="1200" dirty="0"/>
            <a:t> &amp; Duration</a:t>
          </a:r>
        </a:p>
      </dsp:txBody>
      <dsp:txXfrm rot="-5400000">
        <a:off x="1000826" y="179943"/>
        <a:ext cx="1729254" cy="924107"/>
      </dsp:txXfrm>
    </dsp:sp>
    <dsp:sp modelId="{584C6AFE-02E7-49B1-A349-0AE3664C9094}">
      <dsp:nvSpPr>
        <dsp:cNvPr id="0" name=""/>
        <dsp:cNvSpPr/>
      </dsp:nvSpPr>
      <dsp:spPr>
        <a:xfrm>
          <a:off x="0" y="1939"/>
          <a:ext cx="1000825" cy="128011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Strong Correlations:</a:t>
          </a:r>
        </a:p>
      </dsp:txBody>
      <dsp:txXfrm>
        <a:off x="48856" y="50795"/>
        <a:ext cx="903113" cy="1182401"/>
      </dsp:txXfrm>
    </dsp:sp>
    <dsp:sp modelId="{2AAB9B76-72EA-4C92-86A4-CF3D7703A131}">
      <dsp:nvSpPr>
        <dsp:cNvPr id="0" name=""/>
        <dsp:cNvSpPr/>
      </dsp:nvSpPr>
      <dsp:spPr>
        <a:xfrm rot="5400000">
          <a:off x="1378403" y="1096492"/>
          <a:ext cx="1024091" cy="1779246"/>
        </a:xfrm>
        <a:prstGeom prst="round2SameRect">
          <a:avLst/>
        </a:prstGeom>
        <a:solidFill>
          <a:schemeClr val="accent2">
            <a:tint val="40000"/>
            <a:alpha val="90000"/>
            <a:hueOff val="-1935681"/>
            <a:satOff val="-9566"/>
            <a:lumOff val="-962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1935681"/>
              <a:satOff val="-9566"/>
              <a:lumOff val="-96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 err="1"/>
            <a:t>PageValues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Administrative &amp; Duration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Cross Pages: Informational, Administrative &amp; Product</a:t>
          </a:r>
        </a:p>
      </dsp:txBody>
      <dsp:txXfrm rot="-5400000">
        <a:off x="1000826" y="1524061"/>
        <a:ext cx="1729254" cy="924107"/>
      </dsp:txXfrm>
    </dsp:sp>
    <dsp:sp modelId="{FA3063B1-7F47-45ED-8357-C1D248260C3A}">
      <dsp:nvSpPr>
        <dsp:cNvPr id="0" name=""/>
        <dsp:cNvSpPr/>
      </dsp:nvSpPr>
      <dsp:spPr>
        <a:xfrm>
          <a:off x="0" y="1346059"/>
          <a:ext cx="1000825" cy="1280113"/>
        </a:xfrm>
        <a:prstGeom prst="roundRect">
          <a:avLst/>
        </a:prstGeom>
        <a:gradFill rotWithShape="0">
          <a:gsLst>
            <a:gs pos="0">
              <a:schemeClr val="accent2">
                <a:hueOff val="-1555074"/>
                <a:satOff val="-8227"/>
                <a:lumOff val="-3137"/>
                <a:alphaOff val="0"/>
                <a:tint val="98000"/>
                <a:lumMod val="100000"/>
              </a:schemeClr>
            </a:gs>
            <a:gs pos="100000">
              <a:schemeClr val="accent2">
                <a:hueOff val="-1555074"/>
                <a:satOff val="-8227"/>
                <a:lumOff val="-3137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Moderate Correlations:</a:t>
          </a:r>
        </a:p>
      </dsp:txBody>
      <dsp:txXfrm>
        <a:off x="48856" y="1394915"/>
        <a:ext cx="903113" cy="1182401"/>
      </dsp:txXfrm>
    </dsp:sp>
    <dsp:sp modelId="{EC0C005D-0D16-4F8A-895A-7D401B6FD0C6}">
      <dsp:nvSpPr>
        <dsp:cNvPr id="0" name=""/>
        <dsp:cNvSpPr/>
      </dsp:nvSpPr>
      <dsp:spPr>
        <a:xfrm rot="5400000">
          <a:off x="1378403" y="2440612"/>
          <a:ext cx="1024091" cy="1779246"/>
        </a:xfrm>
        <a:prstGeom prst="round2SameRect">
          <a:avLst/>
        </a:prstGeom>
        <a:solidFill>
          <a:schemeClr val="accent2">
            <a:tint val="40000"/>
            <a:alpha val="90000"/>
            <a:hueOff val="-3871361"/>
            <a:satOff val="-19132"/>
            <a:lumOff val="-1925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-3871361"/>
              <a:satOff val="-19132"/>
              <a:lumOff val="-192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ExitRates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BounceRates</a:t>
          </a:r>
        </a:p>
      </dsp:txBody>
      <dsp:txXfrm rot="-5400000">
        <a:off x="1000826" y="2868181"/>
        <a:ext cx="1729254" cy="924107"/>
      </dsp:txXfrm>
    </dsp:sp>
    <dsp:sp modelId="{B88253D0-5D49-4FC9-901E-996705B48797}">
      <dsp:nvSpPr>
        <dsp:cNvPr id="0" name=""/>
        <dsp:cNvSpPr/>
      </dsp:nvSpPr>
      <dsp:spPr>
        <a:xfrm>
          <a:off x="0" y="2690178"/>
          <a:ext cx="1000825" cy="1280113"/>
        </a:xfrm>
        <a:prstGeom prst="roundRect">
          <a:avLst/>
        </a:prstGeom>
        <a:gradFill rotWithShape="0">
          <a:gsLst>
            <a:gs pos="0">
              <a:schemeClr val="accent2">
                <a:hueOff val="-3110148"/>
                <a:satOff val="-16453"/>
                <a:lumOff val="-6274"/>
                <a:alphaOff val="0"/>
                <a:tint val="98000"/>
                <a:lumMod val="100000"/>
              </a:schemeClr>
            </a:gs>
            <a:gs pos="100000">
              <a:schemeClr val="accent2">
                <a:hueOff val="-3110148"/>
                <a:satOff val="-16453"/>
                <a:lumOff val="-6274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Weak Correlation:</a:t>
          </a:r>
        </a:p>
      </dsp:txBody>
      <dsp:txXfrm>
        <a:off x="48856" y="2739034"/>
        <a:ext cx="903113" cy="11824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59CC9A-9145-4759-AAD2-4A9A365AE15B}">
      <dsp:nvSpPr>
        <dsp:cNvPr id="0" name=""/>
        <dsp:cNvSpPr/>
      </dsp:nvSpPr>
      <dsp:spPr>
        <a:xfrm>
          <a:off x="2827284" y="125182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7FD738-6D43-42F7-8F03-D96144CE6EB9}">
      <dsp:nvSpPr>
        <dsp:cNvPr id="0" name=""/>
        <dsp:cNvSpPr/>
      </dsp:nvSpPr>
      <dsp:spPr>
        <a:xfrm>
          <a:off x="1639284" y="2539616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Questions</a:t>
          </a:r>
        </a:p>
      </dsp:txBody>
      <dsp:txXfrm>
        <a:off x="1639284" y="2539616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264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83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78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3524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098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1878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502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9571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607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58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923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883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087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19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751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824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08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5908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EDA:</a:t>
            </a:r>
            <a:r>
              <a:rPr dirty="0" err="1"/>
              <a:t>Online</a:t>
            </a:r>
            <a:r>
              <a:rPr dirty="0"/>
              <a:t> Shoppers Purchasing Intention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dirty="0"/>
              <a:t>Final Project | DS5010</a:t>
            </a:r>
          </a:p>
          <a:p>
            <a:r>
              <a:rPr lang="en-US" dirty="0" err="1"/>
              <a:t>Bolai</a:t>
            </a:r>
            <a:r>
              <a:rPr lang="en-US" dirty="0"/>
              <a:t>(Bryan) Yin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1341B-BB95-2F52-923E-5EC2E7F7A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30" y="808055"/>
            <a:ext cx="5534879" cy="1453363"/>
          </a:xfrm>
        </p:spPr>
        <p:txBody>
          <a:bodyPr>
            <a:normAutofit/>
          </a:bodyPr>
          <a:lstStyle/>
          <a:p>
            <a:r>
              <a:rPr lang="en-US" sz="2600" dirty="0"/>
              <a:t>Revenue Samples </a:t>
            </a:r>
            <a:br>
              <a:rPr lang="en-US" sz="2600" dirty="0"/>
            </a:br>
            <a:r>
              <a:rPr lang="en-US" sz="2600" dirty="0"/>
              <a:t>(Bounce &amp; Exit Rates vs. </a:t>
            </a:r>
            <a:r>
              <a:rPr lang="en-US" sz="2600" dirty="0" err="1"/>
              <a:t>PageValues</a:t>
            </a:r>
            <a:r>
              <a:rPr lang="en-US" sz="26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CDAD8-8729-D483-FB58-9FE84DD5C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3637935"/>
          </a:xfrm>
        </p:spPr>
        <p:txBody>
          <a:bodyPr>
            <a:normAutofit/>
          </a:bodyPr>
          <a:lstStyle/>
          <a:p>
            <a:r>
              <a:rPr lang="en-US" dirty="0"/>
              <a:t>Flatten two lines compared to the previous scenario.</a:t>
            </a:r>
          </a:p>
          <a:p>
            <a:r>
              <a:rPr lang="en-US" dirty="0"/>
              <a:t>Relative steeper for Exit Line when it declines</a:t>
            </a:r>
          </a:p>
          <a:p>
            <a:r>
              <a:rPr lang="en-US" dirty="0"/>
              <a:t>High returns for reducing exit rates through page optimization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2920D0-B59F-EE33-D5B7-1E13F0D88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0579" y="2732072"/>
            <a:ext cx="5033563" cy="375000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4790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EE5BF-3F07-80C9-6E63-129ADAAA7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975" y="1355698"/>
            <a:ext cx="2809568" cy="3403751"/>
          </a:xfrm>
        </p:spPr>
        <p:txBody>
          <a:bodyPr>
            <a:normAutofit/>
          </a:bodyPr>
          <a:lstStyle/>
          <a:p>
            <a:r>
              <a:rPr lang="en-US" b="0" dirty="0">
                <a:effectLst/>
                <a:latin typeface="Menlo"/>
              </a:rPr>
              <a:t>What’s Revenue behavior look like through a year?</a:t>
            </a:r>
            <a:br>
              <a:rPr lang="en-US" b="0" dirty="0">
                <a:effectLst/>
                <a:latin typeface="Menlo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2A725-C5F8-95C1-B754-B0AC0648F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1878" y="898497"/>
            <a:ext cx="5129162" cy="2244405"/>
          </a:xfrm>
        </p:spPr>
        <p:txBody>
          <a:bodyPr>
            <a:normAutofit/>
          </a:bodyPr>
          <a:lstStyle/>
          <a:p>
            <a:r>
              <a:rPr lang="en-US" dirty="0"/>
              <a:t>Revenue ratio increase quarterly</a:t>
            </a:r>
          </a:p>
          <a:p>
            <a:r>
              <a:rPr lang="en-US" dirty="0"/>
              <a:t>The spikes in March &amp; May is likely attributed to Spring Break, Mother’s Day and Memorial Day</a:t>
            </a:r>
          </a:p>
          <a:p>
            <a:r>
              <a:rPr lang="en-US" dirty="0" err="1"/>
              <a:t>Hallowean</a:t>
            </a:r>
            <a:r>
              <a:rPr lang="en-US" dirty="0"/>
              <a:t>, Thanks-giving, Black Friday and </a:t>
            </a:r>
            <a:r>
              <a:rPr lang="en-US" dirty="0" err="1"/>
              <a:t>X’mas</a:t>
            </a:r>
            <a:r>
              <a:rPr lang="en-US" dirty="0"/>
              <a:t> holiday boost engagement in Q4 as always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870DB2-3A71-AE2D-B572-D98F415AF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477" y="3878545"/>
            <a:ext cx="7382548" cy="271308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0676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53470-17CD-33E6-BB63-C9F4CA41B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31" y="808055"/>
            <a:ext cx="2984404" cy="1453363"/>
          </a:xfrm>
        </p:spPr>
        <p:txBody>
          <a:bodyPr>
            <a:normAutofit/>
          </a:bodyPr>
          <a:lstStyle/>
          <a:p>
            <a:r>
              <a:rPr lang="en-US" dirty="0"/>
              <a:t>Weekend &amp; weekday?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59C05-85ED-7CC0-02BE-5E2C727D6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2335163"/>
          </a:xfrm>
        </p:spPr>
        <p:txBody>
          <a:bodyPr>
            <a:normAutofit/>
          </a:bodyPr>
          <a:lstStyle/>
          <a:p>
            <a:r>
              <a:rPr lang="en-US" dirty="0"/>
              <a:t>People in this dataset are willing to purchase in weekdays rather than weekend.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91E9E5-1A91-CBEA-E6A0-6C088A308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835" y="3609059"/>
            <a:ext cx="5327761" cy="270383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5581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492" y="1857956"/>
            <a:ext cx="3295816" cy="1456267"/>
          </a:xfrm>
        </p:spPr>
        <p:txBody>
          <a:bodyPr/>
          <a:lstStyle/>
          <a:p>
            <a:r>
              <a:rPr dirty="0"/>
              <a:t>Purchase Rate </a:t>
            </a:r>
            <a:r>
              <a:rPr lang="en-US" dirty="0"/>
              <a:t>correlates to </a:t>
            </a:r>
            <a:r>
              <a:rPr dirty="0" err="1"/>
              <a:t>PageValues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0322" y="4213277"/>
            <a:ext cx="4114800" cy="187723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Revenue rate goes up through months</a:t>
            </a:r>
          </a:p>
          <a:p>
            <a:r>
              <a:rPr dirty="0"/>
              <a:t>Clear positive relationship between </a:t>
            </a:r>
            <a:r>
              <a:rPr dirty="0" err="1"/>
              <a:t>PageValues</a:t>
            </a:r>
            <a:r>
              <a:rPr lang="en-US" dirty="0"/>
              <a:t>(avg. per month)</a:t>
            </a:r>
            <a:r>
              <a:rPr dirty="0"/>
              <a:t> and Purchase Rate</a:t>
            </a:r>
            <a:endParaRPr lang="en-US" dirty="0"/>
          </a:p>
          <a:p>
            <a:r>
              <a:rPr lang="en-US" dirty="0"/>
              <a:t>Probably another influence factor as revenue ratio drops sharply in Dec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A24058-F23E-B525-DB4A-A7E6279F8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237" y="3424237"/>
            <a:ext cx="9525" cy="9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D96373-884D-C700-17F2-204CF9EB6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237" y="3424237"/>
            <a:ext cx="9525" cy="95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78F124-E88C-6B3F-83B3-F4996F714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393" y="1023960"/>
            <a:ext cx="5580115" cy="291882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3C2C5-0558-99C4-0D8A-2A493C01B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31" y="808055"/>
            <a:ext cx="2984404" cy="1453363"/>
          </a:xfrm>
        </p:spPr>
        <p:txBody>
          <a:bodyPr>
            <a:normAutofit/>
          </a:bodyPr>
          <a:lstStyle/>
          <a:p>
            <a:r>
              <a:rPr lang="en-US" dirty="0"/>
              <a:t>Special Day vs Revenue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EC57D-59E5-1D7A-6839-032D96DE3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655" y="2022881"/>
            <a:ext cx="3002202" cy="3637935"/>
          </a:xfrm>
        </p:spPr>
        <p:txBody>
          <a:bodyPr>
            <a:normAutofit/>
          </a:bodyPr>
          <a:lstStyle/>
          <a:p>
            <a:r>
              <a:rPr lang="en-US" dirty="0"/>
              <a:t>‘Special Day’ variable doesn’t seems to have strong correlation with revenue ratio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F41555-4071-64EF-F780-F1361EBC2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5064" y="2889573"/>
            <a:ext cx="4571694" cy="300588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2912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34075-830A-93E1-B22F-45361E86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690" y="286247"/>
            <a:ext cx="2809568" cy="1498401"/>
          </a:xfrm>
        </p:spPr>
        <p:txBody>
          <a:bodyPr>
            <a:normAutofit/>
          </a:bodyPr>
          <a:lstStyle/>
          <a:p>
            <a:r>
              <a:rPr lang="en-US" dirty="0"/>
              <a:t>Traffic Type Contribution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7D344-6EF1-DCE0-6D84-B4DACF7C8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958" y="4542032"/>
            <a:ext cx="5129162" cy="2308016"/>
          </a:xfrm>
        </p:spPr>
        <p:txBody>
          <a:bodyPr>
            <a:normAutofit/>
          </a:bodyPr>
          <a:lstStyle/>
          <a:p>
            <a:r>
              <a:rPr lang="en-US" dirty="0" err="1"/>
              <a:t>Traffict</a:t>
            </a:r>
            <a:r>
              <a:rPr lang="en-US" dirty="0"/>
              <a:t> Type: 7 has the highest revenue ratio with less number of session(high conversion ratio)</a:t>
            </a:r>
          </a:p>
          <a:p>
            <a:r>
              <a:rPr lang="en-US" dirty="0"/>
              <a:t> Second highest is </a:t>
            </a:r>
            <a:r>
              <a:rPr lang="en-US" dirty="0" err="1"/>
              <a:t>Trafic</a:t>
            </a:r>
            <a:r>
              <a:rPr lang="en-US" dirty="0"/>
              <a:t> Type: 8</a:t>
            </a:r>
          </a:p>
          <a:p>
            <a:r>
              <a:rPr lang="en-US" dirty="0"/>
              <a:t>Outlier : Extremely small samples (n=1, n=10) are likely noise—prioritize high-volume channels for actionable insights.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9C0BB70-7318-0252-B48F-E6F836F0D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706" y="1628226"/>
            <a:ext cx="6909683" cy="291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432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7049F-826F-4773-BAB5-1F32F537D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662" y="436729"/>
            <a:ext cx="2780072" cy="1608124"/>
          </a:xfrm>
        </p:spPr>
        <p:txBody>
          <a:bodyPr>
            <a:normAutofit/>
          </a:bodyPr>
          <a:lstStyle/>
          <a:p>
            <a:r>
              <a:rPr lang="en-US" dirty="0"/>
              <a:t>Duration vs. </a:t>
            </a:r>
            <a:r>
              <a:rPr lang="en-US" dirty="0" err="1"/>
              <a:t>Vistor</a:t>
            </a:r>
            <a:r>
              <a:rPr lang="en-US" dirty="0"/>
              <a:t>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81D9-8D63-5B31-785B-8B5419819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812" y="2242305"/>
            <a:ext cx="2780072" cy="3972232"/>
          </a:xfrm>
        </p:spPr>
        <p:txBody>
          <a:bodyPr>
            <a:normAutofit/>
          </a:bodyPr>
          <a:lstStyle/>
          <a:p>
            <a:r>
              <a:rPr lang="en-US" dirty="0"/>
              <a:t>Majority of samples are returning </a:t>
            </a:r>
            <a:r>
              <a:rPr lang="en-US" dirty="0" err="1"/>
              <a:t>vistors</a:t>
            </a:r>
            <a:endParaRPr lang="en-US" dirty="0"/>
          </a:p>
          <a:p>
            <a:r>
              <a:rPr lang="en-US" dirty="0"/>
              <a:t>Some new visitors spend more time viewing administrative pages than informational pages when they’re viewing product. 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F431CF-1810-1B8C-70D6-8434C2177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72" y="1804945"/>
            <a:ext cx="5133460" cy="441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0091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70726-612D-3B9D-E0EF-401203525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1201" y="555999"/>
            <a:ext cx="2780072" cy="1608124"/>
          </a:xfrm>
        </p:spPr>
        <p:txBody>
          <a:bodyPr>
            <a:normAutofit/>
          </a:bodyPr>
          <a:lstStyle/>
          <a:p>
            <a:r>
              <a:rPr lang="en-US" dirty="0"/>
              <a:t>Duration vs. </a:t>
            </a:r>
            <a:r>
              <a:rPr lang="en-US" dirty="0" err="1"/>
              <a:t>Vistor</a:t>
            </a:r>
            <a:r>
              <a:rPr lang="en-US" dirty="0"/>
              <a:t> Types (Con.)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1017B-622D-EA09-EE55-E2D18349C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0074" y="2385391"/>
            <a:ext cx="2780072" cy="2938600"/>
          </a:xfrm>
        </p:spPr>
        <p:txBody>
          <a:bodyPr>
            <a:normAutofit/>
          </a:bodyPr>
          <a:lstStyle/>
          <a:p>
            <a:r>
              <a:rPr lang="en-US" dirty="0"/>
              <a:t>Majority of samples are returning </a:t>
            </a:r>
            <a:r>
              <a:rPr lang="en-US" dirty="0" err="1"/>
              <a:t>vistors</a:t>
            </a:r>
            <a:endParaRPr lang="en-US" dirty="0"/>
          </a:p>
          <a:p>
            <a:r>
              <a:rPr lang="en-US" dirty="0"/>
              <a:t>New visitors spent more time on </a:t>
            </a:r>
            <a:r>
              <a:rPr lang="en-US" dirty="0" err="1"/>
              <a:t>ProductRelated</a:t>
            </a:r>
            <a:r>
              <a:rPr lang="en-US" dirty="0"/>
              <a:t> pages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FCDD79-F908-4623-5A60-C2C6C0332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42" y="1566407"/>
            <a:ext cx="5013060" cy="431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98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2C315-73A5-4070-8F6C-2D2AE7395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Visitor Types vs. Weekend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20490-E918-0015-5730-4E6CB0F7A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717" y="4102872"/>
            <a:ext cx="4583927" cy="2401295"/>
          </a:xfrm>
        </p:spPr>
        <p:txBody>
          <a:bodyPr/>
          <a:lstStyle/>
          <a:p>
            <a:r>
              <a:rPr lang="en-US" dirty="0"/>
              <a:t>No too much behavior difference on this dataset</a:t>
            </a:r>
          </a:p>
          <a:p>
            <a:r>
              <a:rPr lang="en-US" dirty="0"/>
              <a:t>Returning visitor has higher number of purchase in weekday; same to the new visitors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F17C0C-5235-BDA1-9445-09A61BC1C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929" y="2024400"/>
            <a:ext cx="7648871" cy="211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24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4902E-9C6B-1878-2747-DD43086DB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969" y="364541"/>
            <a:ext cx="4207011" cy="1453363"/>
          </a:xfrm>
        </p:spPr>
        <p:txBody>
          <a:bodyPr>
            <a:normAutofit/>
          </a:bodyPr>
          <a:lstStyle/>
          <a:p>
            <a:r>
              <a:rPr lang="en-US" dirty="0"/>
              <a:t>Visitors vs. Traffic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02C1E-BC87-84FB-4300-398B06C9C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069" y="2054685"/>
            <a:ext cx="3002202" cy="2893761"/>
          </a:xfrm>
        </p:spPr>
        <p:txBody>
          <a:bodyPr>
            <a:normAutofit/>
          </a:bodyPr>
          <a:lstStyle/>
          <a:p>
            <a:r>
              <a:rPr lang="en-US" dirty="0"/>
              <a:t>Majority of returning  visitors like to use type:2, which also contribute high </a:t>
            </a:r>
            <a:r>
              <a:rPr lang="en-US" dirty="0" err="1"/>
              <a:t>revene</a:t>
            </a:r>
            <a:r>
              <a:rPr lang="en-US" dirty="0"/>
              <a:t> ratio for new visitors.</a:t>
            </a:r>
          </a:p>
          <a:p>
            <a:r>
              <a:rPr lang="en-US" dirty="0"/>
              <a:t>Other types likes to use traffic type:20, and some of them uses traffic type 2 and 3.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878D57-A226-A3FF-A4B0-9839D5667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4515" y="3678509"/>
            <a:ext cx="6007922" cy="298894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4445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5F65CD9-825D-44BD-8681-D42D260D4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2F64C47-BE0B-4DA4-A62F-C6922DD20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2"/>
            <a:ext cx="3094482" cy="6858002"/>
          </a:xfrm>
          <a:custGeom>
            <a:avLst/>
            <a:gdLst>
              <a:gd name="connsiteX0" fmla="*/ 4125976 w 4125976"/>
              <a:gd name="connsiteY0" fmla="*/ 0 h 6858002"/>
              <a:gd name="connsiteX1" fmla="*/ 1300393 w 4125976"/>
              <a:gd name="connsiteY1" fmla="*/ 0 h 6858002"/>
              <a:gd name="connsiteX2" fmla="*/ 1300393 w 4125976"/>
              <a:gd name="connsiteY2" fmla="*/ 2 h 6858002"/>
              <a:gd name="connsiteX3" fmla="*/ 1155520 w 4125976"/>
              <a:gd name="connsiteY3" fmla="*/ 2 h 6858002"/>
              <a:gd name="connsiteX4" fmla="*/ 1074856 w 4125976"/>
              <a:gd name="connsiteY4" fmla="*/ 88573 h 6858002"/>
              <a:gd name="connsiteX5" fmla="*/ 0 w 4125976"/>
              <a:gd name="connsiteY5" fmla="*/ 3396600 h 6858002"/>
              <a:gd name="connsiteX6" fmla="*/ 1222540 w 4125976"/>
              <a:gd name="connsiteY6" fmla="*/ 6858002 h 6858002"/>
              <a:gd name="connsiteX7" fmla="*/ 4125598 w 4125976"/>
              <a:gd name="connsiteY7" fmla="*/ 6858002 h 6858002"/>
              <a:gd name="connsiteX8" fmla="*/ 4125976 w 4125976"/>
              <a:gd name="connsiteY8" fmla="*/ 685760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25976" h="6858002">
                <a:moveTo>
                  <a:pt x="4125976" y="0"/>
                </a:moveTo>
                <a:lnTo>
                  <a:pt x="1300393" y="0"/>
                </a:lnTo>
                <a:lnTo>
                  <a:pt x="1300393" y="2"/>
                </a:lnTo>
                <a:lnTo>
                  <a:pt x="1155520" y="2"/>
                </a:lnTo>
                <a:lnTo>
                  <a:pt x="1074856" y="88573"/>
                </a:lnTo>
                <a:cubicBezTo>
                  <a:pt x="422987" y="841260"/>
                  <a:pt x="0" y="2042663"/>
                  <a:pt x="0" y="3396600"/>
                </a:cubicBezTo>
                <a:cubicBezTo>
                  <a:pt x="0" y="4846647"/>
                  <a:pt x="488259" y="6121285"/>
                  <a:pt x="1222540" y="6858002"/>
                </a:cubicBezTo>
                <a:cubicBezTo>
                  <a:pt x="4125598" y="6858002"/>
                  <a:pt x="4125598" y="6858002"/>
                  <a:pt x="4125598" y="6858002"/>
                </a:cubicBezTo>
                <a:lnTo>
                  <a:pt x="4125976" y="6857600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643466"/>
            <a:ext cx="1943100" cy="4995333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Introduction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4ACD1D1-730C-9222-EB0A-9A2C53F995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34811"/>
              </p:ext>
            </p:extLst>
          </p:nvPr>
        </p:nvGraphicFramePr>
        <p:xfrm>
          <a:off x="3606450" y="901700"/>
          <a:ext cx="4908900" cy="48201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85647-E1E0-F307-0EAC-06A0BE620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1358900"/>
            <a:ext cx="2828925" cy="165100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100"/>
              <a:t>Radar chart shows distinct behavior patterns across 3 clusters</a:t>
            </a:r>
            <a:br>
              <a:rPr lang="en-US" sz="2100"/>
            </a:br>
            <a:endParaRPr lang="en-US" sz="2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370B3-DCD1-76AE-6BDF-9E8C35DF9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350" y="3009900"/>
            <a:ext cx="2828925" cy="2781300"/>
          </a:xfrm>
        </p:spPr>
        <p:txBody>
          <a:bodyPr anchor="t"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sz="1200" dirty="0"/>
              <a:t>Cluster 0:</a:t>
            </a:r>
          </a:p>
          <a:p>
            <a:pPr lvl="1">
              <a:lnSpc>
                <a:spcPct val="90000"/>
              </a:lnSpc>
            </a:pPr>
            <a:r>
              <a:rPr lang="en-US" sz="1200" dirty="0"/>
              <a:t>relatively high engaged visitor</a:t>
            </a:r>
          </a:p>
          <a:p>
            <a:pPr lvl="1">
              <a:lnSpc>
                <a:spcPct val="90000"/>
              </a:lnSpc>
            </a:pPr>
            <a:r>
              <a:rPr lang="en-US" sz="1200" dirty="0"/>
              <a:t>Spend relatively more time on pages</a:t>
            </a:r>
          </a:p>
          <a:p>
            <a:pPr>
              <a:lnSpc>
                <a:spcPct val="90000"/>
              </a:lnSpc>
            </a:pPr>
            <a:r>
              <a:rPr lang="en-US" sz="1200" dirty="0" err="1"/>
              <a:t>Clustor</a:t>
            </a:r>
            <a:r>
              <a:rPr lang="en-US" sz="1200" dirty="0"/>
              <a:t> 1:</a:t>
            </a:r>
          </a:p>
          <a:p>
            <a:pPr lvl="1">
              <a:lnSpc>
                <a:spcPct val="90000"/>
              </a:lnSpc>
            </a:pPr>
            <a:r>
              <a:rPr lang="en-US" sz="1200" dirty="0"/>
              <a:t>Extremely High Bounce Rates and elevated Exit Rates.</a:t>
            </a:r>
          </a:p>
          <a:p>
            <a:pPr lvl="1">
              <a:lnSpc>
                <a:spcPct val="90000"/>
              </a:lnSpc>
            </a:pPr>
            <a:r>
              <a:rPr lang="en-US" sz="1200" dirty="0" err="1"/>
              <a:t>PageValues</a:t>
            </a:r>
            <a:r>
              <a:rPr lang="en-US" sz="1200" dirty="0"/>
              <a:t> and </a:t>
            </a:r>
            <a:r>
              <a:rPr lang="en-US" sz="1200" dirty="0" err="1"/>
              <a:t>ProductRelated_Duration</a:t>
            </a:r>
            <a:r>
              <a:rPr lang="en-US" sz="1200" dirty="0"/>
              <a:t> near zero.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Cluster 2:</a:t>
            </a:r>
          </a:p>
          <a:p>
            <a:pPr lvl="1">
              <a:lnSpc>
                <a:spcPct val="90000"/>
              </a:lnSpc>
            </a:pPr>
            <a:r>
              <a:rPr lang="en-US" sz="1200" dirty="0"/>
              <a:t>Exit Rates close to Cluster 1, but </a:t>
            </a:r>
            <a:r>
              <a:rPr lang="en-US" sz="1200" dirty="0" err="1"/>
              <a:t>nuch</a:t>
            </a:r>
            <a:r>
              <a:rPr lang="en-US" sz="1200" dirty="0"/>
              <a:t> lower Bounce Rates.</a:t>
            </a:r>
          </a:p>
          <a:p>
            <a:pPr lvl="1">
              <a:lnSpc>
                <a:spcPct val="90000"/>
              </a:lnSpc>
            </a:pPr>
            <a:r>
              <a:rPr lang="en-US" sz="1200" dirty="0"/>
              <a:t>Viewing less pages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F7EFE5-937A-8570-2A07-D4E660678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9025" y="1457132"/>
            <a:ext cx="5307329" cy="485620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584265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860" y="1723703"/>
            <a:ext cx="7772400" cy="364913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High </a:t>
            </a:r>
            <a:r>
              <a:rPr lang="en-US" dirty="0" err="1"/>
              <a:t>PageValues</a:t>
            </a:r>
            <a:r>
              <a:rPr lang="en-US" dirty="0"/>
              <a:t> and Product Page engagement → Higher likelihood of purchase, which can be identified through visual exploration of feature relationships using Matplotlib and Seaborn. These tools help us identify patterns in user behavior and make data-driven marketing decisions.</a:t>
            </a:r>
          </a:p>
          <a:p>
            <a:r>
              <a:rPr lang="en-US" dirty="0"/>
              <a:t>Clustering reveals clear user behavior segments: Using </a:t>
            </a:r>
            <a:r>
              <a:rPr lang="en-US" dirty="0" err="1"/>
              <a:t>KMeans</a:t>
            </a:r>
            <a:r>
              <a:rPr lang="en-US" dirty="0"/>
              <a:t> for clustering, I leveraged unsupervised learning techniques to segment users based on key features like </a:t>
            </a:r>
            <a:r>
              <a:rPr lang="en-US" dirty="0" err="1"/>
              <a:t>BounceRates</a:t>
            </a:r>
            <a:r>
              <a:rPr lang="en-US" dirty="0"/>
              <a:t>, </a:t>
            </a:r>
            <a:r>
              <a:rPr lang="en-US" dirty="0" err="1"/>
              <a:t>ExitRates</a:t>
            </a:r>
            <a:r>
              <a:rPr lang="en-US" dirty="0"/>
              <a:t>, and </a:t>
            </a:r>
            <a:r>
              <a:rPr lang="en-US" dirty="0" err="1"/>
              <a:t>PageValues</a:t>
            </a:r>
            <a:r>
              <a:rPr lang="en-US" dirty="0"/>
              <a:t>. Visualization through Seaborn's pair plots and Matplotlib's radar charts helped visualize these groups and their distinct behaviors.</a:t>
            </a:r>
          </a:p>
          <a:p>
            <a:r>
              <a:rPr lang="en-US" dirty="0"/>
              <a:t>Bounce Rates and Exit Rates are critical predictors of early exits, emphasized through bar plots and heatmaps. These visualizations help us understand the correlation between high </a:t>
            </a:r>
            <a:r>
              <a:rPr lang="en-US" dirty="0" err="1"/>
              <a:t>BounceRates</a:t>
            </a:r>
            <a:r>
              <a:rPr lang="en-US" dirty="0"/>
              <a:t> and </a:t>
            </a:r>
            <a:r>
              <a:rPr lang="en-US" dirty="0" err="1"/>
              <a:t>ExitRates</a:t>
            </a:r>
            <a:r>
              <a:rPr lang="en-US" dirty="0"/>
              <a:t> with the likelihood of churn, offering valuable insights for improving user engagement.</a:t>
            </a:r>
          </a:p>
          <a:p>
            <a:r>
              <a:rPr lang="en-US" dirty="0"/>
              <a:t>Temporal trend analysis: Line plots from Matplotlib helped identify seasonal patterns in user behavior, aiding in adjusting marketing strategies based on the time of day, week, or promotional cycles.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8E5F9-787F-92FD-39DA-6D7F86B12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2580B-EBFF-9221-EBD0-8BF864540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project, </a:t>
            </a:r>
            <a:r>
              <a:rPr lang="en-US" dirty="0" err="1"/>
              <a:t>KMeans</a:t>
            </a:r>
            <a:r>
              <a:rPr lang="en-US" dirty="0"/>
              <a:t> clustering was used to segment users based on their behaviors, and further applied Matplotlib and Seaborn to visualize these segments and understand their characteristics, which are crucial for predictive modeling. </a:t>
            </a:r>
          </a:p>
          <a:p>
            <a:r>
              <a:rPr lang="en-US" dirty="0"/>
              <a:t>For future steps, integrating supervised models (such as logistic regression or random forests) can predict conversion likelihoods, while leveraging time-series analysis techniques (e.g., ARIMA) could forecast future user behaviors. Using Seaborn's advanced visualizations and Matplotlib's flexibility, I aim to build detailed, informative graphics to aid in the optimization of marketing and product strategies.</a:t>
            </a:r>
          </a:p>
        </p:txBody>
      </p:sp>
    </p:spTree>
    <p:extLst>
      <p:ext uri="{BB962C8B-B14F-4D97-AF65-F5344CB8AC3E}">
        <p14:creationId xmlns:p14="http://schemas.microsoft.com/office/powerpoint/2010/main" val="41060911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838" y="842838"/>
            <a:ext cx="5735479" cy="1199175"/>
          </a:xfrm>
        </p:spPr>
        <p:txBody>
          <a:bodyPr>
            <a:normAutofit/>
          </a:bodyPr>
          <a:lstStyle/>
          <a:p>
            <a:r>
              <a:rPr dirty="0"/>
              <a:t>Thank You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F46FF5C-2281-8063-C486-327A1FCD8E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2565819"/>
              </p:ext>
            </p:extLst>
          </p:nvPr>
        </p:nvGraphicFramePr>
        <p:xfrm>
          <a:off x="514350" y="2406400"/>
          <a:ext cx="7598568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B8C97-34AE-3812-1F63-0A35A8177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31" y="808055"/>
            <a:ext cx="2984404" cy="1453363"/>
          </a:xfrm>
        </p:spPr>
        <p:txBody>
          <a:bodyPr>
            <a:normAutofit/>
          </a:bodyPr>
          <a:lstStyle/>
          <a:p>
            <a:r>
              <a:rPr lang="en-US" dirty="0"/>
              <a:t>Raw Data Columns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3264A-BA05-ED87-D2D5-C9A02BACD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3637935"/>
          </a:xfrm>
        </p:spPr>
        <p:txBody>
          <a:bodyPr>
            <a:normAutofit/>
          </a:bodyPr>
          <a:lstStyle/>
          <a:p>
            <a:r>
              <a:rPr lang="en-US" dirty="0"/>
              <a:t>18 features with two types: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Numerical(Time spent on pages, Bounce &amp; Exit Rates, </a:t>
            </a:r>
            <a:r>
              <a:rPr lang="en-US" dirty="0" err="1"/>
              <a:t>SpecialDay</a:t>
            </a:r>
            <a:r>
              <a:rPr lang="en-US" dirty="0"/>
              <a:t>,  etc.)  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Categorical(Revenue, Weekend, Region, Month,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CA67B6-1658-B013-A329-0DAE34662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314" y="876698"/>
            <a:ext cx="4571694" cy="494237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3808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9354" y="318147"/>
            <a:ext cx="2780072" cy="1608124"/>
          </a:xfrm>
        </p:spPr>
        <p:txBody>
          <a:bodyPr>
            <a:normAutofit/>
          </a:bodyPr>
          <a:lstStyle/>
          <a:p>
            <a:r>
              <a:rPr lang="en-US" dirty="0"/>
              <a:t>Correlated Features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BCA57FE-6ACC-1AC2-A4D7-18A319A95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74" y="1270175"/>
            <a:ext cx="5173408" cy="395765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9B74035-D0A3-9BBF-DE9F-37EA989151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3872904"/>
              </p:ext>
            </p:extLst>
          </p:nvPr>
        </p:nvGraphicFramePr>
        <p:xfrm>
          <a:off x="5899354" y="1909443"/>
          <a:ext cx="2780072" cy="3972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431" y="808055"/>
            <a:ext cx="3512954" cy="1453363"/>
          </a:xfrm>
        </p:spPr>
        <p:txBody>
          <a:bodyPr>
            <a:normAutofit/>
          </a:bodyPr>
          <a:lstStyle/>
          <a:p>
            <a:r>
              <a:rPr lang="en-US" dirty="0" err="1"/>
              <a:t>Aeverage</a:t>
            </a:r>
            <a:r>
              <a:rPr dirty="0"/>
              <a:t> Time Spent vs. Purchase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3637935"/>
          </a:xfrm>
        </p:spPr>
        <p:txBody>
          <a:bodyPr>
            <a:normAutofit/>
          </a:bodyPr>
          <a:lstStyle/>
          <a:p>
            <a:r>
              <a:rPr dirty="0"/>
              <a:t>'</a:t>
            </a:r>
            <a:r>
              <a:rPr lang="en-US" dirty="0"/>
              <a:t>Avg. </a:t>
            </a:r>
            <a:r>
              <a:rPr dirty="0"/>
              <a:t>Time’ </a:t>
            </a:r>
            <a:r>
              <a:rPr lang="en-US" dirty="0"/>
              <a:t>spent across </a:t>
            </a:r>
            <a:r>
              <a:rPr dirty="0"/>
              <a:t>page</a:t>
            </a:r>
            <a:r>
              <a:rPr lang="en-US" dirty="0"/>
              <a:t>s</a:t>
            </a:r>
            <a:endParaRPr dirty="0"/>
          </a:p>
          <a:p>
            <a:r>
              <a:rPr lang="en-US" dirty="0"/>
              <a:t>C</a:t>
            </a:r>
            <a:r>
              <a:rPr dirty="0"/>
              <a:t>ompare time distribution - Insight: Purchasers generally spend more time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3485DB0-9441-A2D7-E433-958F7E019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3156" y="2066192"/>
            <a:ext cx="5273789" cy="38982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16940-26F9-AF68-D188-DE357354D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30" y="808055"/>
            <a:ext cx="5781369" cy="1453363"/>
          </a:xfrm>
        </p:spPr>
        <p:txBody>
          <a:bodyPr>
            <a:normAutofit/>
          </a:bodyPr>
          <a:lstStyle/>
          <a:p>
            <a:r>
              <a:rPr lang="en-US" dirty="0"/>
              <a:t>Types of Duration vs. Revenue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851C4-0BDB-2D43-93BA-A5A35C556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363793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Regardless of purchase outcome, spend little time on each page type.</a:t>
            </a:r>
          </a:p>
          <a:p>
            <a:pPr>
              <a:lnSpc>
                <a:spcPct val="90000"/>
              </a:lnSpc>
            </a:pPr>
            <a:r>
              <a:rPr lang="en-US" sz="1400" dirty="0" err="1"/>
              <a:t>ProductRelated</a:t>
            </a:r>
            <a:r>
              <a:rPr lang="en-US" sz="1400" dirty="0"/>
              <a:t> pages show similar duration distributions across both scenarios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Administrative and Informational pages have slightly higher densities for non-purchasers.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The log scale highlights a strong right skew across all page types.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136E96-660F-86B8-BC57-635AF1F84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7292" y="2795581"/>
            <a:ext cx="5277263" cy="222964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9706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6F082-BD13-D24B-787C-378D34650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659366"/>
            <a:ext cx="2809568" cy="4385737"/>
          </a:xfrm>
        </p:spPr>
        <p:txBody>
          <a:bodyPr>
            <a:normAutofit/>
          </a:bodyPr>
          <a:lstStyle/>
          <a:p>
            <a:r>
              <a:rPr lang="en-US" sz="2600" dirty="0"/>
              <a:t>Types of Duration </a:t>
            </a:r>
            <a:br>
              <a:rPr lang="en-US" sz="2600" dirty="0"/>
            </a:br>
            <a:r>
              <a:rPr lang="en-US" sz="2600" dirty="0"/>
              <a:t>vs. Revenue(Contd.)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79FAD-494F-62CB-4BAD-8AA2FDF61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2237" y="643464"/>
            <a:ext cx="5129162" cy="3731891"/>
          </a:xfrm>
        </p:spPr>
        <p:txBody>
          <a:bodyPr>
            <a:normAutofit/>
          </a:bodyPr>
          <a:lstStyle/>
          <a:p>
            <a:r>
              <a:rPr lang="en-US"/>
              <a:t>The median line is barely visible or merged with the lower quartile, especially for Informational_Duration, likely due to strong left skewness (many small values)</a:t>
            </a:r>
          </a:p>
          <a:p>
            <a:r>
              <a:rPr lang="en-US"/>
              <a:t>ProductRelated_Duration shows a clear difference: median and upper spread are higher for Purchase.</a:t>
            </a:r>
          </a:p>
          <a:p>
            <a:r>
              <a:rPr lang="en-US"/>
              <a:t>Whiskers are long due to extreme outliers, which dominate the scale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00D31A-DD4A-6C20-1FA2-02CEDD2A7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209" y="4301656"/>
            <a:ext cx="5619782" cy="2135517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5392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431" y="808055"/>
            <a:ext cx="5631900" cy="1453363"/>
          </a:xfrm>
        </p:spPr>
        <p:txBody>
          <a:bodyPr>
            <a:normAutofit/>
          </a:bodyPr>
          <a:lstStyle/>
          <a:p>
            <a:r>
              <a:rPr dirty="0"/>
              <a:t>Bounce &amp; Exit</a:t>
            </a:r>
            <a:r>
              <a:rPr lang="en-US" dirty="0"/>
              <a:t> </a:t>
            </a:r>
            <a:r>
              <a:rPr dirty="0"/>
              <a:t>Rates </a:t>
            </a:r>
            <a:r>
              <a:rPr lang="en-US" dirty="0"/>
              <a:t>vs. </a:t>
            </a:r>
            <a:r>
              <a:rPr dirty="0"/>
              <a:t>Revenue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3141931"/>
          </a:xfrm>
        </p:spPr>
        <p:txBody>
          <a:bodyPr>
            <a:normAutofit/>
          </a:bodyPr>
          <a:lstStyle/>
          <a:p>
            <a:r>
              <a:rPr lang="en-US" dirty="0"/>
              <a:t>“True” dots are clustered in the bottom-left corner</a:t>
            </a:r>
            <a:endParaRPr dirty="0"/>
          </a:p>
          <a:p>
            <a:r>
              <a:rPr dirty="0"/>
              <a:t>Insight: Lower rates associated with higher </a:t>
            </a:r>
            <a:r>
              <a:rPr lang="en-US" dirty="0"/>
              <a:t>likelihood of purchasing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ACA41C-8064-630A-4386-C9F5B1762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5010" y="2261418"/>
            <a:ext cx="4962299" cy="38686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20509-69EE-771C-9916-8F57BA9F5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46" y="808057"/>
            <a:ext cx="3729933" cy="1453363"/>
          </a:xfrm>
        </p:spPr>
        <p:txBody>
          <a:bodyPr>
            <a:normAutofit/>
          </a:bodyPr>
          <a:lstStyle/>
          <a:p>
            <a:r>
              <a:rPr lang="en-US" dirty="0"/>
              <a:t>No Revenue Samples</a:t>
            </a:r>
            <a:br>
              <a:rPr lang="en-US" dirty="0"/>
            </a:br>
            <a:r>
              <a:rPr lang="en-US" dirty="0"/>
              <a:t>(Bounce &amp; Exit Rates)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A7FCA-DBB9-901D-7FC8-2AE65905E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3637935"/>
          </a:xfrm>
        </p:spPr>
        <p:txBody>
          <a:bodyPr>
            <a:normAutofit/>
          </a:bodyPr>
          <a:lstStyle/>
          <a:p>
            <a:r>
              <a:rPr lang="en-US" dirty="0"/>
              <a:t>No Purchase samples are densely clustered in those low </a:t>
            </a:r>
            <a:r>
              <a:rPr lang="en-US" dirty="0" err="1"/>
              <a:t>PageValues</a:t>
            </a:r>
            <a:r>
              <a:rPr lang="en-US" dirty="0"/>
              <a:t>(&lt;30)</a:t>
            </a:r>
          </a:p>
          <a:p>
            <a:r>
              <a:rPr lang="en-US" dirty="0"/>
              <a:t>Steeper regression line on exit rate</a:t>
            </a:r>
          </a:p>
          <a:p>
            <a:r>
              <a:rPr lang="en-US" dirty="0"/>
              <a:t>Different Threshold:</a:t>
            </a:r>
          </a:p>
          <a:p>
            <a:pPr lvl="1"/>
            <a:r>
              <a:rPr lang="en-US" dirty="0"/>
              <a:t>Bounce reduces to zero at lower </a:t>
            </a:r>
            <a:r>
              <a:rPr lang="en-US" dirty="0" err="1"/>
              <a:t>PageValues</a:t>
            </a:r>
            <a:r>
              <a:rPr lang="en-US" dirty="0"/>
              <a:t>, which implies more effectiveness gained even via moderate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2B5E9E-B70B-F654-780A-63922EE59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530" y="2626822"/>
            <a:ext cx="5216444" cy="38601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57371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611</TotalTime>
  <Words>1030</Words>
  <Application>Microsoft Office PowerPoint</Application>
  <PresentationFormat>On-screen Show (4:3)</PresentationFormat>
  <Paragraphs>97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Menlo</vt:lpstr>
      <vt:lpstr>Arial</vt:lpstr>
      <vt:lpstr>Calibri</vt:lpstr>
      <vt:lpstr>Calibri Light</vt:lpstr>
      <vt:lpstr>Wingdings</vt:lpstr>
      <vt:lpstr>Celestial</vt:lpstr>
      <vt:lpstr>EDA:Online Shoppers Purchasing Intention</vt:lpstr>
      <vt:lpstr>Introduction</vt:lpstr>
      <vt:lpstr>Raw Data Columns</vt:lpstr>
      <vt:lpstr>Correlated Features</vt:lpstr>
      <vt:lpstr>Aeverage Time Spent vs. Purchase</vt:lpstr>
      <vt:lpstr>Types of Duration vs. Revenue</vt:lpstr>
      <vt:lpstr>Types of Duration  vs. Revenue(Contd.)</vt:lpstr>
      <vt:lpstr>Bounce &amp; Exit Rates vs. Revenue</vt:lpstr>
      <vt:lpstr>No Revenue Samples (Bounce &amp; Exit Rates)</vt:lpstr>
      <vt:lpstr>Revenue Samples  (Bounce &amp; Exit Rates vs. PageValues)</vt:lpstr>
      <vt:lpstr>What’s Revenue behavior look like through a year? </vt:lpstr>
      <vt:lpstr>Weekend &amp; weekday?</vt:lpstr>
      <vt:lpstr>Purchase Rate correlates to PageValues</vt:lpstr>
      <vt:lpstr>Special Day vs Revenue Rate</vt:lpstr>
      <vt:lpstr>Traffic Type Contribution</vt:lpstr>
      <vt:lpstr>Duration vs. Vistor Types</vt:lpstr>
      <vt:lpstr>Duration vs. Vistor Types (Con.)</vt:lpstr>
      <vt:lpstr>Visitor Types vs. Weekend</vt:lpstr>
      <vt:lpstr>Visitors vs. Traffic Types</vt:lpstr>
      <vt:lpstr>Radar chart shows distinct behavior patterns across 3 clusters </vt:lpstr>
      <vt:lpstr>Key Takeaways</vt:lpstr>
      <vt:lpstr>Future 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BL Y</cp:lastModifiedBy>
  <cp:revision>26</cp:revision>
  <dcterms:created xsi:type="dcterms:W3CDTF">2013-01-27T09:14:16Z</dcterms:created>
  <dcterms:modified xsi:type="dcterms:W3CDTF">2025-04-19T06:40:48Z</dcterms:modified>
  <cp:category/>
</cp:coreProperties>
</file>

<file path=docProps/thumbnail.jpeg>
</file>